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x="18288000" cy="10287000"/>
  <p:notesSz cx="6858000" cy="9144000"/>
  <p:embeddedFontLst>
    <p:embeddedFont>
      <p:font typeface="DM Sans Bold" charset="1" panose="00000000000000000000"/>
      <p:regular r:id="rId35"/>
    </p:embeddedFont>
    <p:embeddedFont>
      <p:font typeface="DM Sans" charset="1" panose="0000000000000000000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fonts/font35.fntdata" Type="http://schemas.openxmlformats.org/officeDocument/2006/relationships/font"/><Relationship Id="rId36" Target="fonts/font36.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jpe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jpeg" Type="http://schemas.openxmlformats.org/officeDocument/2006/relationships/image"/><Relationship Id="rId9" Target="../media/image8.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jpeg" Type="http://schemas.openxmlformats.org/officeDocument/2006/relationships/image"/><Relationship Id="rId3" Target="../media/image8.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jpeg" Type="http://schemas.openxmlformats.org/officeDocument/2006/relationships/image"/><Relationship Id="rId3" Target="../media/image28.jpeg" Type="http://schemas.openxmlformats.org/officeDocument/2006/relationships/image"/><Relationship Id="rId4" Target="../media/image29.jpeg" Type="http://schemas.openxmlformats.org/officeDocument/2006/relationships/image"/><Relationship Id="rId5" Target="../media/image30.jpeg" Type="http://schemas.openxmlformats.org/officeDocument/2006/relationships/image"/><Relationship Id="rId6" Target="../media/image31.jpeg" Type="http://schemas.openxmlformats.org/officeDocument/2006/relationships/image"/><Relationship Id="rId7" Target="../media/image32.jpeg" Type="http://schemas.openxmlformats.org/officeDocument/2006/relationships/image"/><Relationship Id="rId8" Target="../media/image8.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png" Type="http://schemas.openxmlformats.org/officeDocument/2006/relationships/image"/><Relationship Id="rId3" Target="../media/image34.jpeg" Type="http://schemas.openxmlformats.org/officeDocument/2006/relationships/image"/><Relationship Id="rId4" Target="../media/image35.jpeg" Type="http://schemas.openxmlformats.org/officeDocument/2006/relationships/image"/><Relationship Id="rId5" Target="../media/image8.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6.jpeg" Type="http://schemas.openxmlformats.org/officeDocument/2006/relationships/image"/><Relationship Id="rId3" Target="../media/image8.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jpeg" Type="http://schemas.openxmlformats.org/officeDocument/2006/relationships/image"/><Relationship Id="rId2" Target="../media/image37.png" Type="http://schemas.openxmlformats.org/officeDocument/2006/relationships/image"/><Relationship Id="rId3" Target="../media/image38.png" Type="http://schemas.openxmlformats.org/officeDocument/2006/relationships/image"/><Relationship Id="rId4" Target="../media/image39.png" Type="http://schemas.openxmlformats.org/officeDocument/2006/relationships/image"/><Relationship Id="rId5" Target="../media/image40.png" Type="http://schemas.openxmlformats.org/officeDocument/2006/relationships/image"/><Relationship Id="rId6" Target="../media/image41.png" Type="http://schemas.openxmlformats.org/officeDocument/2006/relationships/image"/><Relationship Id="rId7" Target="../media/image42.png" Type="http://schemas.openxmlformats.org/officeDocument/2006/relationships/image"/><Relationship Id="rId8" Target="../media/image43.png" Type="http://schemas.openxmlformats.org/officeDocument/2006/relationships/image"/><Relationship Id="rId9" Target="../media/image44.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5.png" Type="http://schemas.openxmlformats.org/officeDocument/2006/relationships/image"/><Relationship Id="rId3" Target="../media/image46.png" Type="http://schemas.openxmlformats.org/officeDocument/2006/relationships/image"/><Relationship Id="rId4" Target="../media/image47.png" Type="http://schemas.openxmlformats.org/officeDocument/2006/relationships/image"/><Relationship Id="rId5" Target="../media/image48.png" Type="http://schemas.openxmlformats.org/officeDocument/2006/relationships/image"/><Relationship Id="rId6" Target="../media/image49.png" Type="http://schemas.openxmlformats.org/officeDocument/2006/relationships/image"/><Relationship Id="rId7" Target="../media/image8.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jpeg" Type="http://schemas.openxmlformats.org/officeDocument/2006/relationships/image"/><Relationship Id="rId2" Target="../media/image50.png" Type="http://schemas.openxmlformats.org/officeDocument/2006/relationships/image"/><Relationship Id="rId3" Target="../media/image51.png" Type="http://schemas.openxmlformats.org/officeDocument/2006/relationships/image"/><Relationship Id="rId4" Target="../media/image52.png" Type="http://schemas.openxmlformats.org/officeDocument/2006/relationships/image"/><Relationship Id="rId5" Target="../media/image53.png" Type="http://schemas.openxmlformats.org/officeDocument/2006/relationships/image"/><Relationship Id="rId6" Target="../media/image54.png" Type="http://schemas.openxmlformats.org/officeDocument/2006/relationships/image"/><Relationship Id="rId7" Target="../media/image55.png" Type="http://schemas.openxmlformats.org/officeDocument/2006/relationships/image"/><Relationship Id="rId8" Target="../media/image56.png" Type="http://schemas.openxmlformats.org/officeDocument/2006/relationships/image"/><Relationship Id="rId9" Target="../media/image57.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8.jpeg" Type="http://schemas.openxmlformats.org/officeDocument/2006/relationships/image"/><Relationship Id="rId3" Target="../media/image59.jpeg" Type="http://schemas.openxmlformats.org/officeDocument/2006/relationships/image"/><Relationship Id="rId4" Target="../media/image60.jpeg" Type="http://schemas.openxmlformats.org/officeDocument/2006/relationships/image"/><Relationship Id="rId5" Target="../media/image61.jpeg" Type="http://schemas.openxmlformats.org/officeDocument/2006/relationships/image"/><Relationship Id="rId6" Target="../media/image62.jpeg" Type="http://schemas.openxmlformats.org/officeDocument/2006/relationships/image"/><Relationship Id="rId7" Target="../media/image63.jpeg" Type="http://schemas.openxmlformats.org/officeDocument/2006/relationships/image"/><Relationship Id="rId8" Target="../media/image8.jpe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4.png" Type="http://schemas.openxmlformats.org/officeDocument/2006/relationships/image"/><Relationship Id="rId3" Target="../media/image8.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5.png" Type="http://schemas.openxmlformats.org/officeDocument/2006/relationships/image"/><Relationship Id="rId3" Target="../media/image66.png" Type="http://schemas.openxmlformats.org/officeDocument/2006/relationships/image"/><Relationship Id="rId4" Target="../media/image8.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jpeg" Type="http://schemas.openxmlformats.org/officeDocument/2006/relationships/image"/><Relationship Id="rId3" Target="../media/image8.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jpeg" Type="http://schemas.openxmlformats.org/officeDocument/2006/relationships/image"/><Relationship Id="rId2" Target="../media/image67.jpeg" Type="http://schemas.openxmlformats.org/officeDocument/2006/relationships/image"/><Relationship Id="rId3" Target="../media/image68.jpeg" Type="http://schemas.openxmlformats.org/officeDocument/2006/relationships/image"/><Relationship Id="rId4" Target="../media/image69.jpeg" Type="http://schemas.openxmlformats.org/officeDocument/2006/relationships/image"/><Relationship Id="rId5" Target="../media/image70.jpeg" Type="http://schemas.openxmlformats.org/officeDocument/2006/relationships/image"/><Relationship Id="rId6" Target="../media/image71.jpeg" Type="http://schemas.openxmlformats.org/officeDocument/2006/relationships/image"/><Relationship Id="rId7" Target="../media/image72.jpeg" Type="http://schemas.openxmlformats.org/officeDocument/2006/relationships/image"/><Relationship Id="rId8" Target="../media/image73.jpeg" Type="http://schemas.openxmlformats.org/officeDocument/2006/relationships/image"/><Relationship Id="rId9" Target="../media/image74.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5.jpeg" Type="http://schemas.openxmlformats.org/officeDocument/2006/relationships/image"/><Relationship Id="rId3" Target="../media/image76.jpeg" Type="http://schemas.openxmlformats.org/officeDocument/2006/relationships/image"/><Relationship Id="rId4" Target="../media/image77.jpeg" Type="http://schemas.openxmlformats.org/officeDocument/2006/relationships/image"/><Relationship Id="rId5" Target="../media/image78.jpeg" Type="http://schemas.openxmlformats.org/officeDocument/2006/relationships/image"/><Relationship Id="rId6" Target="../media/image8.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svg" Type="http://schemas.openxmlformats.org/officeDocument/2006/relationships/image"/><Relationship Id="rId4" Target="../media/image81.jpeg" Type="http://schemas.openxmlformats.org/officeDocument/2006/relationships/image"/><Relationship Id="rId5" Target="../media/image82.jpeg" Type="http://schemas.openxmlformats.org/officeDocument/2006/relationships/image"/><Relationship Id="rId6" Target="../media/image83.jpeg" Type="http://schemas.openxmlformats.org/officeDocument/2006/relationships/image"/><Relationship Id="rId7" Target="../media/image8.jpe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4.jpeg" Type="http://schemas.openxmlformats.org/officeDocument/2006/relationships/image"/><Relationship Id="rId3" Target="../media/image85.jpeg" Type="http://schemas.openxmlformats.org/officeDocument/2006/relationships/image"/><Relationship Id="rId4" Target="../media/image86.jpeg" Type="http://schemas.openxmlformats.org/officeDocument/2006/relationships/image"/><Relationship Id="rId5" Target="../media/image8.jpeg" Type="http://schemas.openxmlformats.org/officeDocument/2006/relationships/image"/><Relationship Id="rId6" Target="../media/image87.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8.jpeg" Type="http://schemas.openxmlformats.org/officeDocument/2006/relationships/image"/><Relationship Id="rId3" Target="../media/image8.jpe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7.jpeg" Type="http://schemas.openxmlformats.org/officeDocument/2006/relationships/image"/><Relationship Id="rId11" Target="../media/image8.jpeg" Type="http://schemas.openxmlformats.org/officeDocument/2006/relationships/image"/><Relationship Id="rId2" Target="../media/image89.png" Type="http://schemas.openxmlformats.org/officeDocument/2006/relationships/image"/><Relationship Id="rId3" Target="../media/image90.png" Type="http://schemas.openxmlformats.org/officeDocument/2006/relationships/image"/><Relationship Id="rId4" Target="../media/image91.png" Type="http://schemas.openxmlformats.org/officeDocument/2006/relationships/image"/><Relationship Id="rId5" Target="../media/image92.png" Type="http://schemas.openxmlformats.org/officeDocument/2006/relationships/image"/><Relationship Id="rId6" Target="../media/image93.png" Type="http://schemas.openxmlformats.org/officeDocument/2006/relationships/image"/><Relationship Id="rId7" Target="../media/image94.png" Type="http://schemas.openxmlformats.org/officeDocument/2006/relationships/image"/><Relationship Id="rId8" Target="../media/image95.png" Type="http://schemas.openxmlformats.org/officeDocument/2006/relationships/image"/><Relationship Id="rId9" Target="../media/image96.jpe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8.jpeg" Type="http://schemas.openxmlformats.org/officeDocument/2006/relationships/image"/><Relationship Id="rId3" Target="../media/image8.jpe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7.png" Type="http://schemas.openxmlformats.org/officeDocument/2006/relationships/image"/><Relationship Id="rId11" Target="../media/image8.jpeg" Type="http://schemas.openxmlformats.org/officeDocument/2006/relationships/image"/><Relationship Id="rId12" Target="tel:+919810614124" TargetMode="External" Type="http://schemas.openxmlformats.org/officeDocument/2006/relationships/hyperlink"/><Relationship Id="rId13" Target="mailto:rahul@invictaindia.com" TargetMode="External" Type="http://schemas.openxmlformats.org/officeDocument/2006/relationships/hyperlink"/><Relationship Id="rId2" Target="../media/image99.png" Type="http://schemas.openxmlformats.org/officeDocument/2006/relationships/image"/><Relationship Id="rId3" Target="../media/image100.png" Type="http://schemas.openxmlformats.org/officeDocument/2006/relationships/image"/><Relationship Id="rId4" Target="../media/image101.png" Type="http://schemas.openxmlformats.org/officeDocument/2006/relationships/image"/><Relationship Id="rId5" Target="../media/image102.png" Type="http://schemas.openxmlformats.org/officeDocument/2006/relationships/image"/><Relationship Id="rId6" Target="../media/image103.png" Type="http://schemas.openxmlformats.org/officeDocument/2006/relationships/image"/><Relationship Id="rId7" Target="../media/image104.png" Type="http://schemas.openxmlformats.org/officeDocument/2006/relationships/image"/><Relationship Id="rId8" Target="../media/image105.png" Type="http://schemas.openxmlformats.org/officeDocument/2006/relationships/image"/><Relationship Id="rId9" Target="../media/image106.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0.png" Type="http://schemas.openxmlformats.org/officeDocument/2006/relationships/image"/><Relationship Id="rId3" Target="../media/image51.png" Type="http://schemas.openxmlformats.org/officeDocument/2006/relationships/image"/><Relationship Id="rId4" Target="../media/image45.png" Type="http://schemas.openxmlformats.org/officeDocument/2006/relationships/image"/><Relationship Id="rId5" Target="../media/image37.png" Type="http://schemas.openxmlformats.org/officeDocument/2006/relationships/image"/><Relationship Id="rId6" Target="../media/image43.png" Type="http://schemas.openxmlformats.org/officeDocument/2006/relationships/image"/><Relationship Id="rId7" Target="../media/image8.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jpeg" Type="http://schemas.openxmlformats.org/officeDocument/2006/relationships/image"/><Relationship Id="rId4" Target="../media/image8.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14.jpeg" Type="http://schemas.openxmlformats.org/officeDocument/2006/relationships/image"/><Relationship Id="rId5" Target="../media/image15.jpeg" Type="http://schemas.openxmlformats.org/officeDocument/2006/relationships/image"/><Relationship Id="rId6" Target="../media/image16.jpeg" Type="http://schemas.openxmlformats.org/officeDocument/2006/relationships/image"/><Relationship Id="rId7" Target="../media/image17.jpeg" Type="http://schemas.openxmlformats.org/officeDocument/2006/relationships/image"/><Relationship Id="rId8" Target="../media/image18.jpeg" Type="http://schemas.openxmlformats.org/officeDocument/2006/relationships/image"/><Relationship Id="rId9" Target="../media/image8.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jpeg" Type="http://schemas.openxmlformats.org/officeDocument/2006/relationships/image"/><Relationship Id="rId3" Target="../media/image8.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media/image8.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jpeg" Type="http://schemas.openxmlformats.org/officeDocument/2006/relationships/image"/><Relationship Id="rId3" Target="../media/image8.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jpeg" Type="http://schemas.openxmlformats.org/officeDocument/2006/relationships/image"/><Relationship Id="rId3" Target="../media/image8.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jpeg" Type="http://schemas.openxmlformats.org/officeDocument/2006/relationships/image"/><Relationship Id="rId3" Target="../media/image24.jpeg" Type="http://schemas.openxmlformats.org/officeDocument/2006/relationships/image"/><Relationship Id="rId4" Target="../media/image25.jpeg" Type="http://schemas.openxmlformats.org/officeDocument/2006/relationships/image"/><Relationship Id="rId5" Target="../media/image8.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99145" y="4554112"/>
            <a:ext cx="7987484" cy="1567910"/>
            <a:chOff x="0" y="0"/>
            <a:chExt cx="10649979" cy="2090547"/>
          </a:xfrm>
        </p:grpSpPr>
        <p:sp>
          <p:nvSpPr>
            <p:cNvPr name="Freeform 3" id="3"/>
            <p:cNvSpPr/>
            <p:nvPr/>
          </p:nvSpPr>
          <p:spPr>
            <a:xfrm flipH="false" flipV="false" rot="0">
              <a:off x="0" y="0"/>
              <a:ext cx="10649966" cy="2090547"/>
            </a:xfrm>
            <a:custGeom>
              <a:avLst/>
              <a:gdLst/>
              <a:ahLst/>
              <a:cxnLst/>
              <a:rect r="r" b="b" t="t" l="l"/>
              <a:pathLst>
                <a:path h="2090547" w="10649966">
                  <a:moveTo>
                    <a:pt x="0" y="0"/>
                  </a:moveTo>
                  <a:lnTo>
                    <a:pt x="10649966" y="0"/>
                  </a:lnTo>
                  <a:lnTo>
                    <a:pt x="10649966" y="2090547"/>
                  </a:lnTo>
                  <a:lnTo>
                    <a:pt x="0" y="2090547"/>
                  </a:lnTo>
                  <a:lnTo>
                    <a:pt x="0" y="0"/>
                  </a:lnTo>
                  <a:close/>
                </a:path>
              </a:pathLst>
            </a:custGeom>
            <a:blipFill>
              <a:blip r:embed="rId2"/>
              <a:stretch>
                <a:fillRect l="0" t="0" r="0" b="0"/>
              </a:stretch>
            </a:blipFill>
          </p:spPr>
        </p:sp>
      </p:grpSp>
      <p:grpSp>
        <p:nvGrpSpPr>
          <p:cNvPr name="Group 4" id="4"/>
          <p:cNvGrpSpPr/>
          <p:nvPr/>
        </p:nvGrpSpPr>
        <p:grpSpPr>
          <a:xfrm rot="0">
            <a:off x="11465204" y="4111838"/>
            <a:ext cx="6822796" cy="6089390"/>
            <a:chOff x="0" y="0"/>
            <a:chExt cx="9097061" cy="8119186"/>
          </a:xfrm>
        </p:grpSpPr>
        <p:sp>
          <p:nvSpPr>
            <p:cNvPr name="Freeform 5" id="5"/>
            <p:cNvSpPr/>
            <p:nvPr/>
          </p:nvSpPr>
          <p:spPr>
            <a:xfrm flipH="false" flipV="false" rot="0">
              <a:off x="0" y="0"/>
              <a:ext cx="9097010" cy="8119237"/>
            </a:xfrm>
            <a:custGeom>
              <a:avLst/>
              <a:gdLst/>
              <a:ahLst/>
              <a:cxnLst/>
              <a:rect r="r" b="b" t="t" l="l"/>
              <a:pathLst>
                <a:path h="8119237" w="9097010">
                  <a:moveTo>
                    <a:pt x="0" y="0"/>
                  </a:moveTo>
                  <a:lnTo>
                    <a:pt x="9097010" y="0"/>
                  </a:lnTo>
                  <a:lnTo>
                    <a:pt x="9097010" y="8119237"/>
                  </a:lnTo>
                  <a:lnTo>
                    <a:pt x="0" y="8119237"/>
                  </a:lnTo>
                  <a:lnTo>
                    <a:pt x="0" y="0"/>
                  </a:lnTo>
                  <a:close/>
                </a:path>
              </a:pathLst>
            </a:custGeom>
            <a:blipFill>
              <a:blip r:embed="rId3"/>
              <a:stretch>
                <a:fillRect l="-2384" t="0" r="-4675" b="0"/>
              </a:stretch>
            </a:blipFill>
          </p:spPr>
        </p:sp>
      </p:grpSp>
      <p:grpSp>
        <p:nvGrpSpPr>
          <p:cNvPr name="Group 6" id="6"/>
          <p:cNvGrpSpPr/>
          <p:nvPr/>
        </p:nvGrpSpPr>
        <p:grpSpPr>
          <a:xfrm rot="0">
            <a:off x="11465204" y="4111838"/>
            <a:ext cx="6822796" cy="6175162"/>
            <a:chOff x="0" y="0"/>
            <a:chExt cx="9097061" cy="8233550"/>
          </a:xfrm>
        </p:grpSpPr>
        <p:sp>
          <p:nvSpPr>
            <p:cNvPr name="Freeform 7" id="7"/>
            <p:cNvSpPr/>
            <p:nvPr/>
          </p:nvSpPr>
          <p:spPr>
            <a:xfrm flipH="false" flipV="false" rot="0">
              <a:off x="0" y="0"/>
              <a:ext cx="9097010" cy="8233537"/>
            </a:xfrm>
            <a:custGeom>
              <a:avLst/>
              <a:gdLst/>
              <a:ahLst/>
              <a:cxnLst/>
              <a:rect r="r" b="b" t="t" l="l"/>
              <a:pathLst>
                <a:path h="8233537" w="9097010">
                  <a:moveTo>
                    <a:pt x="0" y="0"/>
                  </a:moveTo>
                  <a:lnTo>
                    <a:pt x="9097010" y="0"/>
                  </a:lnTo>
                  <a:lnTo>
                    <a:pt x="9097010" y="8233537"/>
                  </a:lnTo>
                  <a:lnTo>
                    <a:pt x="0" y="8233537"/>
                  </a:lnTo>
                  <a:lnTo>
                    <a:pt x="0" y="0"/>
                  </a:lnTo>
                  <a:close/>
                </a:path>
              </a:pathLst>
            </a:custGeom>
            <a:blipFill>
              <a:blip r:embed="rId4"/>
              <a:stretch>
                <a:fillRect l="0" t="0" r="-7688" b="0"/>
              </a:stretch>
            </a:blipFill>
          </p:spPr>
        </p:sp>
      </p:grpSp>
      <p:grpSp>
        <p:nvGrpSpPr>
          <p:cNvPr name="Group 8" id="8"/>
          <p:cNvGrpSpPr/>
          <p:nvPr/>
        </p:nvGrpSpPr>
        <p:grpSpPr>
          <a:xfrm rot="0">
            <a:off x="161477" y="7033479"/>
            <a:ext cx="3546919" cy="2031654"/>
            <a:chOff x="0" y="0"/>
            <a:chExt cx="4729226" cy="2708872"/>
          </a:xfrm>
        </p:grpSpPr>
        <p:sp>
          <p:nvSpPr>
            <p:cNvPr name="Freeform 9" id="9"/>
            <p:cNvSpPr/>
            <p:nvPr/>
          </p:nvSpPr>
          <p:spPr>
            <a:xfrm flipH="false" flipV="false" rot="0">
              <a:off x="0" y="0"/>
              <a:ext cx="4729226" cy="2708910"/>
            </a:xfrm>
            <a:custGeom>
              <a:avLst/>
              <a:gdLst/>
              <a:ahLst/>
              <a:cxnLst/>
              <a:rect r="r" b="b" t="t" l="l"/>
              <a:pathLst>
                <a:path h="2708910" w="4729226">
                  <a:moveTo>
                    <a:pt x="0" y="0"/>
                  </a:moveTo>
                  <a:lnTo>
                    <a:pt x="4729226" y="0"/>
                  </a:lnTo>
                  <a:lnTo>
                    <a:pt x="4729226" y="2708910"/>
                  </a:lnTo>
                  <a:lnTo>
                    <a:pt x="0" y="2708910"/>
                  </a:lnTo>
                  <a:lnTo>
                    <a:pt x="0" y="0"/>
                  </a:lnTo>
                  <a:close/>
                </a:path>
              </a:pathLst>
            </a:custGeom>
            <a:blipFill>
              <a:blip r:embed="rId5"/>
              <a:stretch>
                <a:fillRect l="-1248" t="0" r="-1138" b="1"/>
              </a:stretch>
            </a:blipFill>
          </p:spPr>
        </p:sp>
      </p:grpSp>
      <p:sp>
        <p:nvSpPr>
          <p:cNvPr name="Freeform 10" id="10"/>
          <p:cNvSpPr/>
          <p:nvPr/>
        </p:nvSpPr>
        <p:spPr>
          <a:xfrm flipH="false" flipV="false" rot="0">
            <a:off x="3315281" y="6834292"/>
            <a:ext cx="1997793" cy="3367268"/>
          </a:xfrm>
          <a:custGeom>
            <a:avLst/>
            <a:gdLst/>
            <a:ahLst/>
            <a:cxnLst/>
            <a:rect r="r" b="b" t="t" l="l"/>
            <a:pathLst>
              <a:path h="3367268" w="1997793">
                <a:moveTo>
                  <a:pt x="0" y="0"/>
                </a:moveTo>
                <a:lnTo>
                  <a:pt x="1997793" y="0"/>
                </a:lnTo>
                <a:lnTo>
                  <a:pt x="1997793" y="3367269"/>
                </a:lnTo>
                <a:lnTo>
                  <a:pt x="0" y="336726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1" id="11"/>
          <p:cNvGrpSpPr/>
          <p:nvPr/>
        </p:nvGrpSpPr>
        <p:grpSpPr>
          <a:xfrm rot="0">
            <a:off x="5429136" y="6679521"/>
            <a:ext cx="2539565" cy="2387194"/>
            <a:chOff x="0" y="0"/>
            <a:chExt cx="3386087" cy="3182925"/>
          </a:xfrm>
        </p:grpSpPr>
        <p:sp>
          <p:nvSpPr>
            <p:cNvPr name="Freeform 12" id="12"/>
            <p:cNvSpPr/>
            <p:nvPr/>
          </p:nvSpPr>
          <p:spPr>
            <a:xfrm flipH="false" flipV="false" rot="0">
              <a:off x="0" y="0"/>
              <a:ext cx="3386074" cy="3182874"/>
            </a:xfrm>
            <a:custGeom>
              <a:avLst/>
              <a:gdLst/>
              <a:ahLst/>
              <a:cxnLst/>
              <a:rect r="r" b="b" t="t" l="l"/>
              <a:pathLst>
                <a:path h="3182874" w="3386074">
                  <a:moveTo>
                    <a:pt x="0" y="0"/>
                  </a:moveTo>
                  <a:lnTo>
                    <a:pt x="3386074" y="0"/>
                  </a:lnTo>
                  <a:lnTo>
                    <a:pt x="3386074" y="3182874"/>
                  </a:lnTo>
                  <a:lnTo>
                    <a:pt x="0" y="3182874"/>
                  </a:lnTo>
                  <a:lnTo>
                    <a:pt x="0" y="0"/>
                  </a:lnTo>
                  <a:close/>
                </a:path>
              </a:pathLst>
            </a:custGeom>
            <a:blipFill>
              <a:blip r:embed="rId8"/>
              <a:stretch>
                <a:fillRect l="0" t="0" r="0" b="-1"/>
              </a:stretch>
            </a:blipFill>
          </p:spPr>
        </p:sp>
      </p:grpSp>
      <p:grpSp>
        <p:nvGrpSpPr>
          <p:cNvPr name="Group 13" id="13"/>
          <p:cNvGrpSpPr/>
          <p:nvPr/>
        </p:nvGrpSpPr>
        <p:grpSpPr>
          <a:xfrm rot="0">
            <a:off x="348158" y="3056944"/>
            <a:ext cx="8649081" cy="752094"/>
            <a:chOff x="0" y="0"/>
            <a:chExt cx="8649081" cy="752094"/>
          </a:xfrm>
        </p:grpSpPr>
        <p:sp>
          <p:nvSpPr>
            <p:cNvPr name="Freeform 14" id="14"/>
            <p:cNvSpPr/>
            <p:nvPr/>
          </p:nvSpPr>
          <p:spPr>
            <a:xfrm flipH="false" flipV="false" rot="0">
              <a:off x="0" y="0"/>
              <a:ext cx="8649084" cy="752094"/>
            </a:xfrm>
            <a:custGeom>
              <a:avLst/>
              <a:gdLst/>
              <a:ahLst/>
              <a:cxnLst/>
              <a:rect r="r" b="b" t="t" l="l"/>
              <a:pathLst>
                <a:path h="752094" w="8649084">
                  <a:moveTo>
                    <a:pt x="0" y="0"/>
                  </a:moveTo>
                  <a:lnTo>
                    <a:pt x="8649084" y="0"/>
                  </a:lnTo>
                  <a:lnTo>
                    <a:pt x="8649084" y="752094"/>
                  </a:lnTo>
                  <a:lnTo>
                    <a:pt x="0" y="752094"/>
                  </a:lnTo>
                  <a:close/>
                </a:path>
              </a:pathLst>
            </a:custGeom>
            <a:solidFill>
              <a:srgbClr val="00B2FF"/>
            </a:solidFill>
          </p:spPr>
        </p:sp>
      </p:grpSp>
      <p:grpSp>
        <p:nvGrpSpPr>
          <p:cNvPr name="Group 15" id="15"/>
          <p:cNvGrpSpPr/>
          <p:nvPr/>
        </p:nvGrpSpPr>
        <p:grpSpPr>
          <a:xfrm rot="0">
            <a:off x="0" y="28937"/>
            <a:ext cx="2914650" cy="876300"/>
            <a:chOff x="0" y="0"/>
            <a:chExt cx="3886200" cy="1168400"/>
          </a:xfrm>
        </p:grpSpPr>
        <p:sp>
          <p:nvSpPr>
            <p:cNvPr name="Freeform 16" id="16"/>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9"/>
              <a:stretch>
                <a:fillRect l="0" t="-54438" r="0" b="-67301"/>
              </a:stretch>
            </a:blipFill>
          </p:spPr>
        </p:sp>
      </p:grpSp>
      <p:grpSp>
        <p:nvGrpSpPr>
          <p:cNvPr name="Group 17" id="17"/>
          <p:cNvGrpSpPr/>
          <p:nvPr/>
        </p:nvGrpSpPr>
        <p:grpSpPr>
          <a:xfrm rot="0">
            <a:off x="348158" y="3056944"/>
            <a:ext cx="8649567" cy="752094"/>
            <a:chOff x="0" y="0"/>
            <a:chExt cx="8649564" cy="752094"/>
          </a:xfrm>
        </p:grpSpPr>
        <p:sp>
          <p:nvSpPr>
            <p:cNvPr name="Freeform 18" id="18"/>
            <p:cNvSpPr/>
            <p:nvPr/>
          </p:nvSpPr>
          <p:spPr>
            <a:xfrm flipH="false" flipV="false" rot="0">
              <a:off x="0" y="0"/>
              <a:ext cx="8649588" cy="752094"/>
            </a:xfrm>
            <a:custGeom>
              <a:avLst/>
              <a:gdLst/>
              <a:ahLst/>
              <a:cxnLst/>
              <a:rect r="r" b="b" t="t" l="l"/>
              <a:pathLst>
                <a:path h="752094" w="8649588">
                  <a:moveTo>
                    <a:pt x="0" y="752094"/>
                  </a:moveTo>
                  <a:lnTo>
                    <a:pt x="8649588" y="752094"/>
                  </a:lnTo>
                  <a:lnTo>
                    <a:pt x="8649588" y="0"/>
                  </a:lnTo>
                  <a:lnTo>
                    <a:pt x="0" y="0"/>
                  </a:lnTo>
                  <a:close/>
                </a:path>
              </a:pathLst>
            </a:custGeom>
            <a:solidFill>
              <a:srgbClr val="000000">
                <a:alpha val="0"/>
              </a:srgbClr>
            </a:solidFill>
          </p:spPr>
        </p:sp>
      </p:grpSp>
      <p:grpSp>
        <p:nvGrpSpPr>
          <p:cNvPr name="Group 19" id="19"/>
          <p:cNvGrpSpPr/>
          <p:nvPr/>
        </p:nvGrpSpPr>
        <p:grpSpPr>
          <a:xfrm rot="0">
            <a:off x="699145" y="4554112"/>
            <a:ext cx="7987170" cy="1567424"/>
            <a:chOff x="0" y="0"/>
            <a:chExt cx="7987170" cy="1567421"/>
          </a:xfrm>
        </p:grpSpPr>
        <p:sp>
          <p:nvSpPr>
            <p:cNvPr name="Freeform 20" id="20"/>
            <p:cNvSpPr/>
            <p:nvPr/>
          </p:nvSpPr>
          <p:spPr>
            <a:xfrm flipH="false" flipV="false" rot="0">
              <a:off x="0" y="0"/>
              <a:ext cx="7987161" cy="1567430"/>
            </a:xfrm>
            <a:custGeom>
              <a:avLst/>
              <a:gdLst/>
              <a:ahLst/>
              <a:cxnLst/>
              <a:rect r="r" b="b" t="t" l="l"/>
              <a:pathLst>
                <a:path h="1567430" w="7987161">
                  <a:moveTo>
                    <a:pt x="0" y="1567430"/>
                  </a:moveTo>
                  <a:lnTo>
                    <a:pt x="7987161" y="1567430"/>
                  </a:lnTo>
                  <a:lnTo>
                    <a:pt x="7987161" y="0"/>
                  </a:lnTo>
                  <a:lnTo>
                    <a:pt x="0" y="0"/>
                  </a:lnTo>
                  <a:close/>
                </a:path>
              </a:pathLst>
            </a:custGeom>
            <a:solidFill>
              <a:srgbClr val="000000">
                <a:alpha val="0"/>
              </a:srgbClr>
            </a:solidFill>
          </p:spPr>
        </p:sp>
      </p:grpSp>
      <p:grpSp>
        <p:nvGrpSpPr>
          <p:cNvPr name="Group 21" id="21"/>
          <p:cNvGrpSpPr/>
          <p:nvPr/>
        </p:nvGrpSpPr>
        <p:grpSpPr>
          <a:xfrm rot="0">
            <a:off x="3315281" y="6829054"/>
            <a:ext cx="1994592" cy="3380670"/>
            <a:chOff x="0" y="0"/>
            <a:chExt cx="1994598" cy="3380664"/>
          </a:xfrm>
        </p:grpSpPr>
        <p:sp>
          <p:nvSpPr>
            <p:cNvPr name="Freeform 22" id="22"/>
            <p:cNvSpPr/>
            <p:nvPr/>
          </p:nvSpPr>
          <p:spPr>
            <a:xfrm flipH="false" flipV="false" rot="0">
              <a:off x="0" y="0"/>
              <a:ext cx="1994539" cy="3380608"/>
            </a:xfrm>
            <a:custGeom>
              <a:avLst/>
              <a:gdLst/>
              <a:ahLst/>
              <a:cxnLst/>
              <a:rect r="r" b="b" t="t" l="l"/>
              <a:pathLst>
                <a:path h="3380608" w="1994539">
                  <a:moveTo>
                    <a:pt x="0" y="3380608"/>
                  </a:moveTo>
                  <a:lnTo>
                    <a:pt x="1994539" y="3380608"/>
                  </a:lnTo>
                  <a:lnTo>
                    <a:pt x="1994539" y="0"/>
                  </a:lnTo>
                  <a:lnTo>
                    <a:pt x="0" y="0"/>
                  </a:lnTo>
                  <a:close/>
                </a:path>
              </a:pathLst>
            </a:custGeom>
            <a:solidFill>
              <a:srgbClr val="000000">
                <a:alpha val="0"/>
              </a:srgbClr>
            </a:solidFill>
          </p:spPr>
        </p:sp>
      </p:grpSp>
      <p:grpSp>
        <p:nvGrpSpPr>
          <p:cNvPr name="Group 23" id="23"/>
          <p:cNvGrpSpPr/>
          <p:nvPr/>
        </p:nvGrpSpPr>
        <p:grpSpPr>
          <a:xfrm rot="0">
            <a:off x="11401701" y="4048344"/>
            <a:ext cx="6949792" cy="6302159"/>
            <a:chOff x="0" y="0"/>
            <a:chExt cx="6949796" cy="6302159"/>
          </a:xfrm>
        </p:grpSpPr>
        <p:sp>
          <p:nvSpPr>
            <p:cNvPr name="Freeform 24" id="24"/>
            <p:cNvSpPr/>
            <p:nvPr/>
          </p:nvSpPr>
          <p:spPr>
            <a:xfrm flipH="false" flipV="false" rot="0">
              <a:off x="63500" y="63500"/>
              <a:ext cx="6822822" cy="6175121"/>
            </a:xfrm>
            <a:custGeom>
              <a:avLst/>
              <a:gdLst/>
              <a:ahLst/>
              <a:cxnLst/>
              <a:rect r="r" b="b" t="t" l="l"/>
              <a:pathLst>
                <a:path h="6175121" w="6822822">
                  <a:moveTo>
                    <a:pt x="0" y="0"/>
                  </a:moveTo>
                  <a:lnTo>
                    <a:pt x="0" y="6175121"/>
                  </a:lnTo>
                  <a:lnTo>
                    <a:pt x="6822822" y="6175121"/>
                  </a:lnTo>
                  <a:lnTo>
                    <a:pt x="6822822" y="0"/>
                  </a:lnTo>
                  <a:close/>
                </a:path>
              </a:pathLst>
            </a:custGeom>
            <a:solidFill>
              <a:srgbClr val="000000">
                <a:alpha val="0"/>
              </a:srgbClr>
            </a:solidFill>
          </p:spPr>
        </p:sp>
        <p:sp>
          <p:nvSpPr>
            <p:cNvPr name="Freeform 25" id="25"/>
            <p:cNvSpPr/>
            <p:nvPr/>
          </p:nvSpPr>
          <p:spPr>
            <a:xfrm flipH="false" flipV="false" rot="0">
              <a:off x="63500" y="63500"/>
              <a:ext cx="6822822" cy="6088634"/>
            </a:xfrm>
            <a:custGeom>
              <a:avLst/>
              <a:gdLst/>
              <a:ahLst/>
              <a:cxnLst/>
              <a:rect r="r" b="b" t="t" l="l"/>
              <a:pathLst>
                <a:path h="6088634" w="6822822">
                  <a:moveTo>
                    <a:pt x="0" y="0"/>
                  </a:moveTo>
                  <a:lnTo>
                    <a:pt x="0" y="6088634"/>
                  </a:lnTo>
                  <a:lnTo>
                    <a:pt x="6822822" y="6088634"/>
                  </a:lnTo>
                  <a:lnTo>
                    <a:pt x="6822822" y="0"/>
                  </a:lnTo>
                  <a:close/>
                </a:path>
              </a:pathLst>
            </a:custGeom>
            <a:solidFill>
              <a:srgbClr val="000000">
                <a:alpha val="0"/>
              </a:srgbClr>
            </a:solidFill>
          </p:spPr>
        </p:sp>
      </p:grpSp>
      <p:sp>
        <p:nvSpPr>
          <p:cNvPr name="TextBox 26" id="26"/>
          <p:cNvSpPr txBox="true"/>
          <p:nvPr/>
        </p:nvSpPr>
        <p:spPr>
          <a:xfrm rot="0">
            <a:off x="1386535" y="9208875"/>
            <a:ext cx="874624" cy="523799"/>
          </a:xfrm>
          <a:prstGeom prst="rect">
            <a:avLst/>
          </a:prstGeom>
        </p:spPr>
        <p:txBody>
          <a:bodyPr anchor="t" rtlCol="false" tIns="0" lIns="0" bIns="0" rIns="0">
            <a:spAutoFit/>
          </a:bodyPr>
          <a:lstStyle/>
          <a:p>
            <a:pPr algn="l">
              <a:lnSpc>
                <a:spcPts val="4197"/>
              </a:lnSpc>
            </a:pPr>
            <a:r>
              <a:rPr lang="en-US" b="true" sz="2998">
                <a:solidFill>
                  <a:srgbClr val="000000"/>
                </a:solidFill>
                <a:latin typeface="DM Sans Bold"/>
                <a:ea typeface="DM Sans Bold"/>
                <a:cs typeface="DM Sans Bold"/>
                <a:sym typeface="DM Sans Bold"/>
              </a:rPr>
              <a:t>OEM</a:t>
            </a:r>
          </a:p>
        </p:txBody>
      </p:sp>
      <p:sp>
        <p:nvSpPr>
          <p:cNvPr name="TextBox 27" id="27"/>
          <p:cNvSpPr txBox="true"/>
          <p:nvPr/>
        </p:nvSpPr>
        <p:spPr>
          <a:xfrm rot="0">
            <a:off x="5352917" y="9208875"/>
            <a:ext cx="2741895" cy="523799"/>
          </a:xfrm>
          <a:prstGeom prst="rect">
            <a:avLst/>
          </a:prstGeom>
        </p:spPr>
        <p:txBody>
          <a:bodyPr anchor="t" rtlCol="false" tIns="0" lIns="0" bIns="0" rIns="0">
            <a:spAutoFit/>
          </a:bodyPr>
          <a:lstStyle/>
          <a:p>
            <a:pPr algn="l">
              <a:lnSpc>
                <a:spcPts val="4197"/>
              </a:lnSpc>
            </a:pPr>
            <a:r>
              <a:rPr lang="en-US" b="true" sz="2998">
                <a:solidFill>
                  <a:srgbClr val="000000"/>
                </a:solidFill>
                <a:latin typeface="DM Sans Bold"/>
                <a:ea typeface="DM Sans Bold"/>
                <a:cs typeface="DM Sans Bold"/>
                <a:sym typeface="DM Sans Bold"/>
              </a:rPr>
              <a:t>AFTERMARKET</a:t>
            </a:r>
          </a:p>
        </p:txBody>
      </p:sp>
      <p:sp>
        <p:nvSpPr>
          <p:cNvPr name="TextBox 28" id="28"/>
          <p:cNvSpPr txBox="true"/>
          <p:nvPr/>
        </p:nvSpPr>
        <p:spPr>
          <a:xfrm rot="0">
            <a:off x="348158" y="1006631"/>
            <a:ext cx="13073139" cy="1821275"/>
          </a:xfrm>
          <a:prstGeom prst="rect">
            <a:avLst/>
          </a:prstGeom>
        </p:spPr>
        <p:txBody>
          <a:bodyPr anchor="t" rtlCol="false" tIns="0" lIns="0" bIns="0" rIns="0">
            <a:spAutoFit/>
          </a:bodyPr>
          <a:lstStyle/>
          <a:p>
            <a:pPr algn="l">
              <a:lnSpc>
                <a:spcPts val="10417"/>
              </a:lnSpc>
            </a:pPr>
            <a:r>
              <a:rPr lang="en-US" b="true" sz="7440">
                <a:solidFill>
                  <a:srgbClr val="000000"/>
                </a:solidFill>
                <a:latin typeface="DM Sans Bold"/>
                <a:ea typeface="DM Sans Bold"/>
                <a:cs typeface="DM Sans Bold"/>
                <a:sym typeface="DM Sans Bold"/>
              </a:rPr>
              <a:t>Welcome to Invicta Clamps </a:t>
            </a:r>
          </a:p>
          <a:p>
            <a:pPr algn="l">
              <a:lnSpc>
                <a:spcPts val="4888"/>
              </a:lnSpc>
            </a:pPr>
            <a:r>
              <a:rPr lang="en-US" b="true" sz="3492">
                <a:solidFill>
                  <a:srgbClr val="000000"/>
                </a:solidFill>
                <a:latin typeface="DM Sans Bold"/>
                <a:ea typeface="DM Sans Bold"/>
                <a:cs typeface="DM Sans Bold"/>
                <a:sym typeface="DM Sans Bold"/>
              </a:rPr>
              <a:t>'Since1978' and'OEM•Aftermarket•GlobalExport'</a:t>
            </a:r>
          </a:p>
        </p:txBody>
      </p:sp>
      <p:sp>
        <p:nvSpPr>
          <p:cNvPr name="TextBox 29" id="29"/>
          <p:cNvSpPr txBox="true"/>
          <p:nvPr/>
        </p:nvSpPr>
        <p:spPr>
          <a:xfrm rot="0">
            <a:off x="475469" y="3071051"/>
            <a:ext cx="8602932" cy="610162"/>
          </a:xfrm>
          <a:prstGeom prst="rect">
            <a:avLst/>
          </a:prstGeom>
        </p:spPr>
        <p:txBody>
          <a:bodyPr anchor="t" rtlCol="false" tIns="0" lIns="0" bIns="0" rIns="0">
            <a:spAutoFit/>
          </a:bodyPr>
          <a:lstStyle/>
          <a:p>
            <a:pPr algn="l">
              <a:lnSpc>
                <a:spcPts val="4888"/>
              </a:lnSpc>
            </a:pPr>
            <a:r>
              <a:rPr lang="en-US" b="true" sz="3492">
                <a:solidFill>
                  <a:srgbClr val="000000"/>
                </a:solidFill>
                <a:latin typeface="DM Sans Bold"/>
                <a:ea typeface="DM Sans Bold"/>
                <a:cs typeface="DM Sans Bold"/>
                <a:sym typeface="DM Sans Bold"/>
              </a:rPr>
              <a:t>45+ Years Of ManufacturingExcellence</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72718" y="1474403"/>
            <a:ext cx="15944850" cy="7581900"/>
            <a:chOff x="0" y="0"/>
            <a:chExt cx="21259800" cy="10109200"/>
          </a:xfrm>
        </p:grpSpPr>
        <p:sp>
          <p:nvSpPr>
            <p:cNvPr name="Freeform 3" id="3"/>
            <p:cNvSpPr/>
            <p:nvPr/>
          </p:nvSpPr>
          <p:spPr>
            <a:xfrm flipH="false" flipV="false" rot="0">
              <a:off x="0" y="0"/>
              <a:ext cx="21259800" cy="10109200"/>
            </a:xfrm>
            <a:custGeom>
              <a:avLst/>
              <a:gdLst/>
              <a:ahLst/>
              <a:cxnLst/>
              <a:rect r="r" b="b" t="t" l="l"/>
              <a:pathLst>
                <a:path h="10109200" w="21259800">
                  <a:moveTo>
                    <a:pt x="0" y="0"/>
                  </a:moveTo>
                  <a:lnTo>
                    <a:pt x="21259800" y="0"/>
                  </a:lnTo>
                  <a:lnTo>
                    <a:pt x="21259800" y="10109200"/>
                  </a:lnTo>
                  <a:lnTo>
                    <a:pt x="0" y="10109200"/>
                  </a:lnTo>
                  <a:lnTo>
                    <a:pt x="0" y="0"/>
                  </a:lnTo>
                  <a:close/>
                </a:path>
              </a:pathLst>
            </a:custGeom>
            <a:blipFill>
              <a:blip r:embed="rId2"/>
              <a:stretch>
                <a:fillRect l="0" t="0" r="0" b="-17462"/>
              </a:stretch>
            </a:blipFill>
          </p:spPr>
        </p:sp>
      </p:grpSp>
      <p:grpSp>
        <p:nvGrpSpPr>
          <p:cNvPr name="Group 4" id="4"/>
          <p:cNvGrpSpPr/>
          <p:nvPr/>
        </p:nvGrpSpPr>
        <p:grpSpPr>
          <a:xfrm rot="0">
            <a:off x="0" y="28937"/>
            <a:ext cx="2914650" cy="876300"/>
            <a:chOff x="0" y="0"/>
            <a:chExt cx="3886200" cy="1168400"/>
          </a:xfrm>
        </p:grpSpPr>
        <p:sp>
          <p:nvSpPr>
            <p:cNvPr name="Freeform 5" id="5"/>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3"/>
              <a:stretch>
                <a:fillRect l="0" t="-54438" r="0" b="-67301"/>
              </a:stretch>
            </a:blipFill>
          </p:spPr>
        </p:sp>
      </p:grpSp>
      <p:sp>
        <p:nvSpPr>
          <p:cNvPr name="TextBox 6" id="6"/>
          <p:cNvSpPr txBox="true"/>
          <p:nvPr/>
        </p:nvSpPr>
        <p:spPr>
          <a:xfrm rot="0">
            <a:off x="5034372" y="-2781"/>
            <a:ext cx="9099090" cy="1439218"/>
          </a:xfrm>
          <a:prstGeom prst="rect">
            <a:avLst/>
          </a:prstGeom>
        </p:spPr>
        <p:txBody>
          <a:bodyPr anchor="t" rtlCol="false" tIns="0" lIns="0" bIns="0" rIns="0">
            <a:spAutoFit/>
          </a:bodyPr>
          <a:lstStyle/>
          <a:p>
            <a:pPr algn="l">
              <a:lnSpc>
                <a:spcPts val="11575"/>
              </a:lnSpc>
            </a:pPr>
            <a:r>
              <a:rPr lang="en-US" b="true" sz="8268">
                <a:solidFill>
                  <a:srgbClr val="231F20"/>
                </a:solidFill>
                <a:latin typeface="DM Sans Bold"/>
                <a:ea typeface="DM Sans Bold"/>
                <a:cs typeface="DM Sans Bold"/>
                <a:sym typeface="DM Sans Bold"/>
              </a:rPr>
              <a:t>Industries Served</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94363" y="1478918"/>
            <a:ext cx="4114800" cy="3086100"/>
            <a:chOff x="0" y="0"/>
            <a:chExt cx="5486400" cy="4114800"/>
          </a:xfrm>
        </p:grpSpPr>
        <p:sp>
          <p:nvSpPr>
            <p:cNvPr name="Freeform 3" id="3"/>
            <p:cNvSpPr/>
            <p:nvPr/>
          </p:nvSpPr>
          <p:spPr>
            <a:xfrm flipH="false" flipV="false" rot="0">
              <a:off x="0" y="0"/>
              <a:ext cx="5486400" cy="4114800"/>
            </a:xfrm>
            <a:custGeom>
              <a:avLst/>
              <a:gdLst/>
              <a:ahLst/>
              <a:cxnLst/>
              <a:rect r="r" b="b" t="t" l="l"/>
              <a:pathLst>
                <a:path h="4114800" w="5486400">
                  <a:moveTo>
                    <a:pt x="0" y="0"/>
                  </a:moveTo>
                  <a:lnTo>
                    <a:pt x="5486400" y="0"/>
                  </a:lnTo>
                  <a:lnTo>
                    <a:pt x="5486400" y="4114800"/>
                  </a:lnTo>
                  <a:lnTo>
                    <a:pt x="0" y="4114800"/>
                  </a:lnTo>
                  <a:lnTo>
                    <a:pt x="0" y="0"/>
                  </a:lnTo>
                  <a:close/>
                </a:path>
              </a:pathLst>
            </a:custGeom>
            <a:blipFill>
              <a:blip r:embed="rId2"/>
              <a:stretch>
                <a:fillRect l="0" t="0" r="0" b="0"/>
              </a:stretch>
            </a:blipFill>
          </p:spPr>
        </p:sp>
      </p:grpSp>
      <p:grpSp>
        <p:nvGrpSpPr>
          <p:cNvPr name="Group 4" id="4"/>
          <p:cNvGrpSpPr/>
          <p:nvPr/>
        </p:nvGrpSpPr>
        <p:grpSpPr>
          <a:xfrm rot="0">
            <a:off x="6929885" y="1469993"/>
            <a:ext cx="4124325" cy="3095625"/>
            <a:chOff x="0" y="0"/>
            <a:chExt cx="5499100" cy="4127500"/>
          </a:xfrm>
        </p:grpSpPr>
        <p:sp>
          <p:nvSpPr>
            <p:cNvPr name="Freeform 5" id="5"/>
            <p:cNvSpPr/>
            <p:nvPr/>
          </p:nvSpPr>
          <p:spPr>
            <a:xfrm flipH="false" flipV="false" rot="0">
              <a:off x="0" y="0"/>
              <a:ext cx="5499100" cy="4127500"/>
            </a:xfrm>
            <a:custGeom>
              <a:avLst/>
              <a:gdLst/>
              <a:ahLst/>
              <a:cxnLst/>
              <a:rect r="r" b="b" t="t" l="l"/>
              <a:pathLst>
                <a:path h="4127500" w="5499100">
                  <a:moveTo>
                    <a:pt x="0" y="0"/>
                  </a:moveTo>
                  <a:lnTo>
                    <a:pt x="5499100" y="0"/>
                  </a:lnTo>
                  <a:lnTo>
                    <a:pt x="5499100" y="4127500"/>
                  </a:lnTo>
                  <a:lnTo>
                    <a:pt x="0" y="4127500"/>
                  </a:lnTo>
                  <a:lnTo>
                    <a:pt x="0" y="0"/>
                  </a:lnTo>
                  <a:close/>
                </a:path>
              </a:pathLst>
            </a:custGeom>
            <a:blipFill>
              <a:blip r:embed="rId3"/>
              <a:stretch>
                <a:fillRect l="0" t="0" r="0" b="0"/>
              </a:stretch>
            </a:blipFill>
          </p:spPr>
        </p:sp>
      </p:grpSp>
      <p:grpSp>
        <p:nvGrpSpPr>
          <p:cNvPr name="Group 6" id="6"/>
          <p:cNvGrpSpPr/>
          <p:nvPr/>
        </p:nvGrpSpPr>
        <p:grpSpPr>
          <a:xfrm rot="0">
            <a:off x="13042706" y="1469993"/>
            <a:ext cx="4143375" cy="3086100"/>
            <a:chOff x="0" y="0"/>
            <a:chExt cx="5524500" cy="4114800"/>
          </a:xfrm>
        </p:grpSpPr>
        <p:sp>
          <p:nvSpPr>
            <p:cNvPr name="Freeform 7" id="7"/>
            <p:cNvSpPr/>
            <p:nvPr/>
          </p:nvSpPr>
          <p:spPr>
            <a:xfrm flipH="false" flipV="false" rot="0">
              <a:off x="0" y="0"/>
              <a:ext cx="5524500" cy="4114800"/>
            </a:xfrm>
            <a:custGeom>
              <a:avLst/>
              <a:gdLst/>
              <a:ahLst/>
              <a:cxnLst/>
              <a:rect r="r" b="b" t="t" l="l"/>
              <a:pathLst>
                <a:path h="4114800" w="5524500">
                  <a:moveTo>
                    <a:pt x="0" y="0"/>
                  </a:moveTo>
                  <a:lnTo>
                    <a:pt x="5524500" y="0"/>
                  </a:lnTo>
                  <a:lnTo>
                    <a:pt x="5524500" y="4114800"/>
                  </a:lnTo>
                  <a:lnTo>
                    <a:pt x="0" y="4114800"/>
                  </a:lnTo>
                  <a:lnTo>
                    <a:pt x="0" y="0"/>
                  </a:lnTo>
                  <a:close/>
                </a:path>
              </a:pathLst>
            </a:custGeom>
            <a:blipFill>
              <a:blip r:embed="rId4"/>
              <a:stretch>
                <a:fillRect l="0" t="0" r="0" b="0"/>
              </a:stretch>
            </a:blipFill>
          </p:spPr>
        </p:sp>
      </p:grpSp>
      <p:grpSp>
        <p:nvGrpSpPr>
          <p:cNvPr name="Group 8" id="8"/>
          <p:cNvGrpSpPr/>
          <p:nvPr/>
        </p:nvGrpSpPr>
        <p:grpSpPr>
          <a:xfrm rot="0">
            <a:off x="694363" y="6176162"/>
            <a:ext cx="4114800" cy="3086100"/>
            <a:chOff x="0" y="0"/>
            <a:chExt cx="5486400" cy="4114800"/>
          </a:xfrm>
        </p:grpSpPr>
        <p:sp>
          <p:nvSpPr>
            <p:cNvPr name="Freeform 9" id="9"/>
            <p:cNvSpPr/>
            <p:nvPr/>
          </p:nvSpPr>
          <p:spPr>
            <a:xfrm flipH="false" flipV="false" rot="0">
              <a:off x="0" y="0"/>
              <a:ext cx="5486400" cy="4114800"/>
            </a:xfrm>
            <a:custGeom>
              <a:avLst/>
              <a:gdLst/>
              <a:ahLst/>
              <a:cxnLst/>
              <a:rect r="r" b="b" t="t" l="l"/>
              <a:pathLst>
                <a:path h="4114800" w="5486400">
                  <a:moveTo>
                    <a:pt x="0" y="0"/>
                  </a:moveTo>
                  <a:lnTo>
                    <a:pt x="5486400" y="0"/>
                  </a:lnTo>
                  <a:lnTo>
                    <a:pt x="5486400" y="4114800"/>
                  </a:lnTo>
                  <a:lnTo>
                    <a:pt x="0" y="4114800"/>
                  </a:lnTo>
                  <a:lnTo>
                    <a:pt x="0" y="0"/>
                  </a:lnTo>
                  <a:close/>
                </a:path>
              </a:pathLst>
            </a:custGeom>
            <a:blipFill>
              <a:blip r:embed="rId5"/>
              <a:stretch>
                <a:fillRect l="0" t="0" r="0" b="0"/>
              </a:stretch>
            </a:blipFill>
          </p:spPr>
        </p:sp>
      </p:grpSp>
      <p:grpSp>
        <p:nvGrpSpPr>
          <p:cNvPr name="Group 10" id="10"/>
          <p:cNvGrpSpPr/>
          <p:nvPr/>
        </p:nvGrpSpPr>
        <p:grpSpPr>
          <a:xfrm rot="0">
            <a:off x="6929885" y="6176162"/>
            <a:ext cx="4200525" cy="3057525"/>
            <a:chOff x="0" y="0"/>
            <a:chExt cx="5600700" cy="4076700"/>
          </a:xfrm>
        </p:grpSpPr>
        <p:sp>
          <p:nvSpPr>
            <p:cNvPr name="Freeform 11" id="11"/>
            <p:cNvSpPr/>
            <p:nvPr/>
          </p:nvSpPr>
          <p:spPr>
            <a:xfrm flipH="false" flipV="false" rot="0">
              <a:off x="0" y="0"/>
              <a:ext cx="5600700" cy="4076700"/>
            </a:xfrm>
            <a:custGeom>
              <a:avLst/>
              <a:gdLst/>
              <a:ahLst/>
              <a:cxnLst/>
              <a:rect r="r" b="b" t="t" l="l"/>
              <a:pathLst>
                <a:path h="4076700" w="5600700">
                  <a:moveTo>
                    <a:pt x="0" y="0"/>
                  </a:moveTo>
                  <a:lnTo>
                    <a:pt x="5600700" y="0"/>
                  </a:lnTo>
                  <a:lnTo>
                    <a:pt x="5600700" y="4076700"/>
                  </a:lnTo>
                  <a:lnTo>
                    <a:pt x="0" y="4076700"/>
                  </a:lnTo>
                  <a:lnTo>
                    <a:pt x="0" y="0"/>
                  </a:lnTo>
                  <a:close/>
                </a:path>
              </a:pathLst>
            </a:custGeom>
            <a:blipFill>
              <a:blip r:embed="rId6"/>
              <a:stretch>
                <a:fillRect l="0" t="0" r="-9297" b="0"/>
              </a:stretch>
            </a:blipFill>
          </p:spPr>
        </p:sp>
      </p:grpSp>
      <p:grpSp>
        <p:nvGrpSpPr>
          <p:cNvPr name="Group 12" id="12"/>
          <p:cNvGrpSpPr/>
          <p:nvPr/>
        </p:nvGrpSpPr>
        <p:grpSpPr>
          <a:xfrm rot="0">
            <a:off x="13042706" y="6176162"/>
            <a:ext cx="4086225" cy="3057525"/>
            <a:chOff x="0" y="0"/>
            <a:chExt cx="5448300" cy="4076700"/>
          </a:xfrm>
        </p:grpSpPr>
        <p:sp>
          <p:nvSpPr>
            <p:cNvPr name="Freeform 13" id="13"/>
            <p:cNvSpPr/>
            <p:nvPr/>
          </p:nvSpPr>
          <p:spPr>
            <a:xfrm flipH="false" flipV="false" rot="0">
              <a:off x="0" y="0"/>
              <a:ext cx="5448300" cy="4076700"/>
            </a:xfrm>
            <a:custGeom>
              <a:avLst/>
              <a:gdLst/>
              <a:ahLst/>
              <a:cxnLst/>
              <a:rect r="r" b="b" t="t" l="l"/>
              <a:pathLst>
                <a:path h="4076700" w="5448300">
                  <a:moveTo>
                    <a:pt x="0" y="0"/>
                  </a:moveTo>
                  <a:lnTo>
                    <a:pt x="5448300" y="0"/>
                  </a:lnTo>
                  <a:lnTo>
                    <a:pt x="5448300" y="4076700"/>
                  </a:lnTo>
                  <a:lnTo>
                    <a:pt x="0" y="4076700"/>
                  </a:lnTo>
                  <a:lnTo>
                    <a:pt x="0" y="0"/>
                  </a:lnTo>
                  <a:close/>
                </a:path>
              </a:pathLst>
            </a:custGeom>
            <a:blipFill>
              <a:blip r:embed="rId7"/>
              <a:stretch>
                <a:fillRect l="0" t="0" r="0" b="0"/>
              </a:stretch>
            </a:blipFill>
          </p:spPr>
        </p:sp>
      </p:grpSp>
      <p:grpSp>
        <p:nvGrpSpPr>
          <p:cNvPr name="Group 14" id="14"/>
          <p:cNvGrpSpPr/>
          <p:nvPr/>
        </p:nvGrpSpPr>
        <p:grpSpPr>
          <a:xfrm rot="0">
            <a:off x="0" y="28937"/>
            <a:ext cx="2914650" cy="876300"/>
            <a:chOff x="0" y="0"/>
            <a:chExt cx="3886200" cy="1168400"/>
          </a:xfrm>
        </p:grpSpPr>
        <p:sp>
          <p:nvSpPr>
            <p:cNvPr name="Freeform 15" id="15"/>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8"/>
              <a:stretch>
                <a:fillRect l="0" t="-54438" r="0" b="-67301"/>
              </a:stretch>
            </a:blipFill>
          </p:spPr>
        </p:sp>
      </p:grpSp>
      <p:sp>
        <p:nvSpPr>
          <p:cNvPr name="TextBox 16" id="16"/>
          <p:cNvSpPr txBox="true"/>
          <p:nvPr/>
        </p:nvSpPr>
        <p:spPr>
          <a:xfrm rot="0">
            <a:off x="6030354" y="51854"/>
            <a:ext cx="6948478" cy="982704"/>
          </a:xfrm>
          <a:prstGeom prst="rect">
            <a:avLst/>
          </a:prstGeom>
        </p:spPr>
        <p:txBody>
          <a:bodyPr anchor="t" rtlCol="false" tIns="0" lIns="0" bIns="0" rIns="0">
            <a:spAutoFit/>
          </a:bodyPr>
          <a:lstStyle/>
          <a:p>
            <a:pPr algn="l">
              <a:lnSpc>
                <a:spcPts val="7897"/>
              </a:lnSpc>
            </a:pPr>
            <a:r>
              <a:rPr lang="en-US" b="true" sz="5640">
                <a:solidFill>
                  <a:srgbClr val="000000"/>
                </a:solidFill>
                <a:latin typeface="DM Sans Bold"/>
                <a:ea typeface="DM Sans Bold"/>
                <a:cs typeface="DM Sans Bold"/>
                <a:sym typeface="DM Sans Bold"/>
              </a:rPr>
              <a:t>Company Overview</a:t>
            </a:r>
          </a:p>
        </p:txBody>
      </p:sp>
      <p:sp>
        <p:nvSpPr>
          <p:cNvPr name="TextBox 17" id="17"/>
          <p:cNvSpPr txBox="true"/>
          <p:nvPr/>
        </p:nvSpPr>
        <p:spPr>
          <a:xfrm rot="0">
            <a:off x="2150154" y="4745841"/>
            <a:ext cx="964225" cy="345900"/>
          </a:xfrm>
          <a:prstGeom prst="rect">
            <a:avLst/>
          </a:prstGeom>
        </p:spPr>
        <p:txBody>
          <a:bodyPr anchor="t" rtlCol="false" tIns="0" lIns="0" bIns="0" rIns="0">
            <a:spAutoFit/>
          </a:bodyPr>
          <a:lstStyle/>
          <a:p>
            <a:pPr algn="l">
              <a:lnSpc>
                <a:spcPts val="2768"/>
              </a:lnSpc>
            </a:pPr>
            <a:r>
              <a:rPr lang="en-US" b="true" sz="1977">
                <a:solidFill>
                  <a:srgbClr val="000000"/>
                </a:solidFill>
                <a:latin typeface="DM Sans Bold"/>
                <a:ea typeface="DM Sans Bold"/>
                <a:cs typeface="DM Sans Bold"/>
                <a:sym typeface="DM Sans Bold"/>
              </a:rPr>
              <a:t>Storage</a:t>
            </a:r>
          </a:p>
        </p:txBody>
      </p:sp>
      <p:sp>
        <p:nvSpPr>
          <p:cNvPr name="TextBox 18" id="18"/>
          <p:cNvSpPr txBox="true"/>
          <p:nvPr/>
        </p:nvSpPr>
        <p:spPr>
          <a:xfrm rot="0">
            <a:off x="1802149" y="9501845"/>
            <a:ext cx="1457858" cy="345900"/>
          </a:xfrm>
          <a:prstGeom prst="rect">
            <a:avLst/>
          </a:prstGeom>
        </p:spPr>
        <p:txBody>
          <a:bodyPr anchor="t" rtlCol="false" tIns="0" lIns="0" bIns="0" rIns="0">
            <a:spAutoFit/>
          </a:bodyPr>
          <a:lstStyle/>
          <a:p>
            <a:pPr algn="l">
              <a:lnSpc>
                <a:spcPts val="2768"/>
              </a:lnSpc>
            </a:pPr>
            <a:r>
              <a:rPr lang="en-US" b="true" sz="1977">
                <a:solidFill>
                  <a:srgbClr val="000000"/>
                </a:solidFill>
                <a:latin typeface="DM Sans Bold"/>
                <a:ea typeface="DM Sans Bold"/>
                <a:cs typeface="DM Sans Bold"/>
                <a:sym typeface="DM Sans Bold"/>
              </a:rPr>
              <a:t>Visitor Area</a:t>
            </a:r>
          </a:p>
        </p:txBody>
      </p:sp>
      <p:sp>
        <p:nvSpPr>
          <p:cNvPr name="TextBox 19" id="19"/>
          <p:cNvSpPr txBox="true"/>
          <p:nvPr/>
        </p:nvSpPr>
        <p:spPr>
          <a:xfrm rot="0">
            <a:off x="8487108" y="4745841"/>
            <a:ext cx="1340015" cy="345900"/>
          </a:xfrm>
          <a:prstGeom prst="rect">
            <a:avLst/>
          </a:prstGeom>
        </p:spPr>
        <p:txBody>
          <a:bodyPr anchor="t" rtlCol="false" tIns="0" lIns="0" bIns="0" rIns="0">
            <a:spAutoFit/>
          </a:bodyPr>
          <a:lstStyle/>
          <a:p>
            <a:pPr algn="l">
              <a:lnSpc>
                <a:spcPts val="2768"/>
              </a:lnSpc>
            </a:pPr>
            <a:r>
              <a:rPr lang="en-US" b="true" sz="1977">
                <a:solidFill>
                  <a:srgbClr val="000000"/>
                </a:solidFill>
                <a:latin typeface="DM Sans Bold"/>
                <a:ea typeface="DM Sans Bold"/>
                <a:cs typeface="DM Sans Bold"/>
                <a:sym typeface="DM Sans Bold"/>
              </a:rPr>
              <a:t>Pallet Area</a:t>
            </a:r>
          </a:p>
        </p:txBody>
      </p:sp>
      <p:sp>
        <p:nvSpPr>
          <p:cNvPr name="TextBox 20" id="20"/>
          <p:cNvSpPr txBox="true"/>
          <p:nvPr/>
        </p:nvSpPr>
        <p:spPr>
          <a:xfrm rot="0">
            <a:off x="8070132" y="9501845"/>
            <a:ext cx="1974285" cy="345900"/>
          </a:xfrm>
          <a:prstGeom prst="rect">
            <a:avLst/>
          </a:prstGeom>
        </p:spPr>
        <p:txBody>
          <a:bodyPr anchor="t" rtlCol="false" tIns="0" lIns="0" bIns="0" rIns="0">
            <a:spAutoFit/>
          </a:bodyPr>
          <a:lstStyle/>
          <a:p>
            <a:pPr algn="l">
              <a:lnSpc>
                <a:spcPts val="2768"/>
              </a:lnSpc>
            </a:pPr>
            <a:r>
              <a:rPr lang="en-US" b="true" sz="1977">
                <a:solidFill>
                  <a:srgbClr val="000000"/>
                </a:solidFill>
                <a:latin typeface="DM Sans Bold"/>
                <a:ea typeface="DM Sans Bold"/>
                <a:cs typeface="DM Sans Bold"/>
                <a:sym typeface="DM Sans Bold"/>
              </a:rPr>
              <a:t>Molding section</a:t>
            </a:r>
          </a:p>
        </p:txBody>
      </p:sp>
      <p:sp>
        <p:nvSpPr>
          <p:cNvPr name="TextBox 21" id="21"/>
          <p:cNvSpPr txBox="true"/>
          <p:nvPr/>
        </p:nvSpPr>
        <p:spPr>
          <a:xfrm rot="0">
            <a:off x="14403848" y="9481356"/>
            <a:ext cx="1446076" cy="345900"/>
          </a:xfrm>
          <a:prstGeom prst="rect">
            <a:avLst/>
          </a:prstGeom>
        </p:spPr>
        <p:txBody>
          <a:bodyPr anchor="t" rtlCol="false" tIns="0" lIns="0" bIns="0" rIns="0">
            <a:spAutoFit/>
          </a:bodyPr>
          <a:lstStyle/>
          <a:p>
            <a:pPr algn="l">
              <a:lnSpc>
                <a:spcPts val="2768"/>
              </a:lnSpc>
            </a:pPr>
            <a:r>
              <a:rPr lang="en-US" b="true" sz="1977">
                <a:solidFill>
                  <a:srgbClr val="000000"/>
                </a:solidFill>
                <a:latin typeface="DM Sans Bold"/>
                <a:ea typeface="DM Sans Bold"/>
                <a:cs typeface="DM Sans Bold"/>
                <a:sym typeface="DM Sans Bold"/>
              </a:rPr>
              <a:t>Store office</a:t>
            </a:r>
          </a:p>
        </p:txBody>
      </p:sp>
      <p:sp>
        <p:nvSpPr>
          <p:cNvPr name="TextBox 22" id="22"/>
          <p:cNvSpPr txBox="true"/>
          <p:nvPr/>
        </p:nvSpPr>
        <p:spPr>
          <a:xfrm rot="0">
            <a:off x="14569192" y="4792751"/>
            <a:ext cx="1498073" cy="345900"/>
          </a:xfrm>
          <a:prstGeom prst="rect">
            <a:avLst/>
          </a:prstGeom>
        </p:spPr>
        <p:txBody>
          <a:bodyPr anchor="t" rtlCol="false" tIns="0" lIns="0" bIns="0" rIns="0">
            <a:spAutoFit/>
          </a:bodyPr>
          <a:lstStyle/>
          <a:p>
            <a:pPr algn="l">
              <a:lnSpc>
                <a:spcPts val="2768"/>
              </a:lnSpc>
            </a:pPr>
            <a:r>
              <a:rPr lang="en-US" b="true" sz="1977">
                <a:solidFill>
                  <a:srgbClr val="000000"/>
                </a:solidFill>
                <a:latin typeface="DM Sans Bold"/>
                <a:ea typeface="DM Sans Bold"/>
                <a:cs typeface="DM Sans Bold"/>
                <a:sym typeface="DM Sans Bold"/>
              </a:rPr>
              <a:t>Gasket area</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159292" y="1487386"/>
            <a:ext cx="2552700" cy="3714750"/>
            <a:chOff x="0" y="0"/>
            <a:chExt cx="3403600" cy="4953000"/>
          </a:xfrm>
        </p:grpSpPr>
        <p:sp>
          <p:nvSpPr>
            <p:cNvPr name="Freeform 3" id="3"/>
            <p:cNvSpPr/>
            <p:nvPr/>
          </p:nvSpPr>
          <p:spPr>
            <a:xfrm flipH="false" flipV="false" rot="0">
              <a:off x="0" y="0"/>
              <a:ext cx="3403600" cy="4953000"/>
            </a:xfrm>
            <a:custGeom>
              <a:avLst/>
              <a:gdLst/>
              <a:ahLst/>
              <a:cxnLst/>
              <a:rect r="r" b="b" t="t" l="l"/>
              <a:pathLst>
                <a:path h="4953000" w="3403600">
                  <a:moveTo>
                    <a:pt x="0" y="0"/>
                  </a:moveTo>
                  <a:lnTo>
                    <a:pt x="3403600" y="0"/>
                  </a:lnTo>
                  <a:lnTo>
                    <a:pt x="3403600" y="4953000"/>
                  </a:lnTo>
                  <a:lnTo>
                    <a:pt x="0" y="4953000"/>
                  </a:lnTo>
                  <a:lnTo>
                    <a:pt x="0" y="0"/>
                  </a:lnTo>
                  <a:close/>
                </a:path>
              </a:pathLst>
            </a:custGeom>
            <a:blipFill>
              <a:blip r:embed="rId2"/>
              <a:stretch>
                <a:fillRect l="0" t="0" r="0" b="0"/>
              </a:stretch>
            </a:blipFill>
          </p:spPr>
        </p:sp>
      </p:grpSp>
      <p:grpSp>
        <p:nvGrpSpPr>
          <p:cNvPr name="Group 4" id="4"/>
          <p:cNvGrpSpPr/>
          <p:nvPr/>
        </p:nvGrpSpPr>
        <p:grpSpPr>
          <a:xfrm rot="0">
            <a:off x="609486" y="2602802"/>
            <a:ext cx="5204841" cy="7298246"/>
            <a:chOff x="0" y="0"/>
            <a:chExt cx="6939788" cy="9730994"/>
          </a:xfrm>
        </p:grpSpPr>
        <p:sp>
          <p:nvSpPr>
            <p:cNvPr name="Freeform 5" id="5"/>
            <p:cNvSpPr/>
            <p:nvPr/>
          </p:nvSpPr>
          <p:spPr>
            <a:xfrm flipH="false" flipV="false" rot="0">
              <a:off x="0" y="0"/>
              <a:ext cx="6939788" cy="9730994"/>
            </a:xfrm>
            <a:custGeom>
              <a:avLst/>
              <a:gdLst/>
              <a:ahLst/>
              <a:cxnLst/>
              <a:rect r="r" b="b" t="t" l="l"/>
              <a:pathLst>
                <a:path h="9730994" w="6939788">
                  <a:moveTo>
                    <a:pt x="0" y="0"/>
                  </a:moveTo>
                  <a:lnTo>
                    <a:pt x="6939788" y="0"/>
                  </a:lnTo>
                  <a:lnTo>
                    <a:pt x="6939788" y="9730994"/>
                  </a:lnTo>
                  <a:lnTo>
                    <a:pt x="0" y="9730994"/>
                  </a:lnTo>
                  <a:lnTo>
                    <a:pt x="0" y="0"/>
                  </a:lnTo>
                  <a:close/>
                </a:path>
              </a:pathLst>
            </a:custGeom>
            <a:blipFill>
              <a:blip r:embed="rId3"/>
              <a:stretch>
                <a:fillRect l="0" t="0" r="0" b="0"/>
              </a:stretch>
            </a:blipFill>
          </p:spPr>
        </p:sp>
      </p:grpSp>
      <p:grpSp>
        <p:nvGrpSpPr>
          <p:cNvPr name="Group 6" id="6"/>
          <p:cNvGrpSpPr/>
          <p:nvPr/>
        </p:nvGrpSpPr>
        <p:grpSpPr>
          <a:xfrm rot="0">
            <a:off x="6095886" y="2602802"/>
            <a:ext cx="5246322" cy="7302913"/>
            <a:chOff x="0" y="0"/>
            <a:chExt cx="6995096" cy="9737217"/>
          </a:xfrm>
        </p:grpSpPr>
        <p:sp>
          <p:nvSpPr>
            <p:cNvPr name="Freeform 7" id="7"/>
            <p:cNvSpPr/>
            <p:nvPr/>
          </p:nvSpPr>
          <p:spPr>
            <a:xfrm flipH="false" flipV="false" rot="0">
              <a:off x="0" y="0"/>
              <a:ext cx="6995160" cy="9737217"/>
            </a:xfrm>
            <a:custGeom>
              <a:avLst/>
              <a:gdLst/>
              <a:ahLst/>
              <a:cxnLst/>
              <a:rect r="r" b="b" t="t" l="l"/>
              <a:pathLst>
                <a:path h="9737217" w="6995160">
                  <a:moveTo>
                    <a:pt x="0" y="0"/>
                  </a:moveTo>
                  <a:lnTo>
                    <a:pt x="6995160" y="0"/>
                  </a:lnTo>
                  <a:lnTo>
                    <a:pt x="6995160" y="9737217"/>
                  </a:lnTo>
                  <a:lnTo>
                    <a:pt x="0" y="9737217"/>
                  </a:lnTo>
                  <a:lnTo>
                    <a:pt x="0" y="0"/>
                  </a:lnTo>
                  <a:close/>
                </a:path>
              </a:pathLst>
            </a:custGeom>
            <a:blipFill>
              <a:blip r:embed="rId4"/>
              <a:stretch>
                <a:fillRect l="0" t="0" r="0" b="0"/>
              </a:stretch>
            </a:blipFill>
          </p:spPr>
        </p:sp>
      </p:grpSp>
      <p:grpSp>
        <p:nvGrpSpPr>
          <p:cNvPr name="Group 8" id="8"/>
          <p:cNvGrpSpPr/>
          <p:nvPr/>
        </p:nvGrpSpPr>
        <p:grpSpPr>
          <a:xfrm rot="0">
            <a:off x="0" y="28937"/>
            <a:ext cx="2914650" cy="876300"/>
            <a:chOff x="0" y="0"/>
            <a:chExt cx="3886200" cy="1168400"/>
          </a:xfrm>
        </p:grpSpPr>
        <p:sp>
          <p:nvSpPr>
            <p:cNvPr name="Freeform 9" id="9"/>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5"/>
              <a:stretch>
                <a:fillRect l="0" t="-54438" r="0" b="-67301"/>
              </a:stretch>
            </a:blipFill>
          </p:spPr>
        </p:sp>
      </p:grpSp>
      <p:sp>
        <p:nvSpPr>
          <p:cNvPr name="TextBox 10" id="10"/>
          <p:cNvSpPr txBox="true"/>
          <p:nvPr/>
        </p:nvSpPr>
        <p:spPr>
          <a:xfrm rot="0">
            <a:off x="5894422" y="169812"/>
            <a:ext cx="6629400" cy="1118235"/>
          </a:xfrm>
          <a:prstGeom prst="rect">
            <a:avLst/>
          </a:prstGeom>
        </p:spPr>
        <p:txBody>
          <a:bodyPr anchor="t" rtlCol="false" tIns="0" lIns="0" bIns="0" rIns="0">
            <a:spAutoFit/>
          </a:bodyPr>
          <a:lstStyle/>
          <a:p>
            <a:pPr algn="l">
              <a:lnSpc>
                <a:spcPts val="8944"/>
              </a:lnSpc>
            </a:pPr>
            <a:r>
              <a:rPr lang="en-US" b="true" sz="6389">
                <a:solidFill>
                  <a:srgbClr val="000000"/>
                </a:solidFill>
                <a:latin typeface="DM Sans Bold"/>
                <a:ea typeface="DM Sans Bold"/>
                <a:cs typeface="DM Sans Bold"/>
                <a:sym typeface="DM Sans Bold"/>
              </a:rPr>
              <a:t>CERTIFICATIONS</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4109418"/>
            <a:ext cx="14257782" cy="3634169"/>
            <a:chOff x="0" y="0"/>
            <a:chExt cx="19010376" cy="4845558"/>
          </a:xfrm>
        </p:grpSpPr>
        <p:sp>
          <p:nvSpPr>
            <p:cNvPr name="Freeform 3" id="3"/>
            <p:cNvSpPr/>
            <p:nvPr/>
          </p:nvSpPr>
          <p:spPr>
            <a:xfrm flipH="false" flipV="false" rot="0">
              <a:off x="0" y="0"/>
              <a:ext cx="19010376" cy="4845558"/>
            </a:xfrm>
            <a:custGeom>
              <a:avLst/>
              <a:gdLst/>
              <a:ahLst/>
              <a:cxnLst/>
              <a:rect r="r" b="b" t="t" l="l"/>
              <a:pathLst>
                <a:path h="4845558" w="19010376">
                  <a:moveTo>
                    <a:pt x="0" y="0"/>
                  </a:moveTo>
                  <a:lnTo>
                    <a:pt x="19010376" y="0"/>
                  </a:lnTo>
                  <a:lnTo>
                    <a:pt x="19010376" y="4845558"/>
                  </a:lnTo>
                  <a:lnTo>
                    <a:pt x="0" y="4845558"/>
                  </a:lnTo>
                  <a:lnTo>
                    <a:pt x="0" y="0"/>
                  </a:lnTo>
                  <a:close/>
                </a:path>
              </a:pathLst>
            </a:custGeom>
            <a:blipFill>
              <a:blip r:embed="rId2"/>
              <a:stretch>
                <a:fillRect l="0" t="0" r="-21" b="0"/>
              </a:stretch>
            </a:blipFill>
          </p:spPr>
        </p:sp>
      </p:grpSp>
      <p:grpSp>
        <p:nvGrpSpPr>
          <p:cNvPr name="Group 4" id="4"/>
          <p:cNvGrpSpPr/>
          <p:nvPr/>
        </p:nvGrpSpPr>
        <p:grpSpPr>
          <a:xfrm rot="0">
            <a:off x="0" y="28937"/>
            <a:ext cx="2914650" cy="876300"/>
            <a:chOff x="0" y="0"/>
            <a:chExt cx="3886200" cy="1168400"/>
          </a:xfrm>
        </p:grpSpPr>
        <p:sp>
          <p:nvSpPr>
            <p:cNvPr name="Freeform 5" id="5"/>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3"/>
              <a:stretch>
                <a:fillRect l="0" t="-54438" r="0" b="-67301"/>
              </a:stretch>
            </a:blipFill>
          </p:spPr>
        </p:sp>
      </p:grpSp>
      <p:sp>
        <p:nvSpPr>
          <p:cNvPr name="TextBox 6" id="6"/>
          <p:cNvSpPr txBox="true"/>
          <p:nvPr/>
        </p:nvSpPr>
        <p:spPr>
          <a:xfrm rot="0">
            <a:off x="1752486" y="4711779"/>
            <a:ext cx="10695737" cy="2150774"/>
          </a:xfrm>
          <a:prstGeom prst="rect">
            <a:avLst/>
          </a:prstGeom>
        </p:spPr>
        <p:txBody>
          <a:bodyPr anchor="t" rtlCol="false" tIns="0" lIns="0" bIns="0" rIns="0">
            <a:spAutoFit/>
          </a:bodyPr>
          <a:lstStyle/>
          <a:p>
            <a:pPr algn="l">
              <a:lnSpc>
                <a:spcPts val="17290"/>
              </a:lnSpc>
            </a:pPr>
            <a:r>
              <a:rPr lang="en-US" b="true" sz="12350">
                <a:solidFill>
                  <a:srgbClr val="000000"/>
                </a:solidFill>
                <a:latin typeface="DM Sans Bold"/>
                <a:ea typeface="DM Sans Bold"/>
                <a:cs typeface="DM Sans Bold"/>
                <a:sym typeface="DM Sans Bold"/>
              </a:rPr>
              <a:t>Our Products </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78767" y="2107816"/>
            <a:ext cx="3535585" cy="2109911"/>
            <a:chOff x="0" y="0"/>
            <a:chExt cx="4714113" cy="2813215"/>
          </a:xfrm>
        </p:grpSpPr>
        <p:sp>
          <p:nvSpPr>
            <p:cNvPr name="Freeform 3" id="3"/>
            <p:cNvSpPr/>
            <p:nvPr/>
          </p:nvSpPr>
          <p:spPr>
            <a:xfrm flipH="false" flipV="false" rot="0">
              <a:off x="0" y="0"/>
              <a:ext cx="4714113" cy="2813177"/>
            </a:xfrm>
            <a:custGeom>
              <a:avLst/>
              <a:gdLst/>
              <a:ahLst/>
              <a:cxnLst/>
              <a:rect r="r" b="b" t="t" l="l"/>
              <a:pathLst>
                <a:path h="2813177" w="4714113">
                  <a:moveTo>
                    <a:pt x="0" y="0"/>
                  </a:moveTo>
                  <a:lnTo>
                    <a:pt x="4714113" y="0"/>
                  </a:lnTo>
                  <a:lnTo>
                    <a:pt x="4714113" y="2813177"/>
                  </a:lnTo>
                  <a:lnTo>
                    <a:pt x="0" y="2813177"/>
                  </a:lnTo>
                  <a:lnTo>
                    <a:pt x="0" y="0"/>
                  </a:lnTo>
                  <a:close/>
                </a:path>
              </a:pathLst>
            </a:custGeom>
            <a:blipFill>
              <a:blip r:embed="rId2"/>
              <a:stretch>
                <a:fillRect l="0" t="-1" r="-5" b="-1"/>
              </a:stretch>
            </a:blipFill>
          </p:spPr>
        </p:sp>
      </p:grpSp>
      <p:grpSp>
        <p:nvGrpSpPr>
          <p:cNvPr name="Group 4" id="4"/>
          <p:cNvGrpSpPr/>
          <p:nvPr/>
        </p:nvGrpSpPr>
        <p:grpSpPr>
          <a:xfrm rot="0">
            <a:off x="6263640" y="1857975"/>
            <a:ext cx="2226231" cy="2608478"/>
            <a:chOff x="0" y="0"/>
            <a:chExt cx="2968308" cy="3477971"/>
          </a:xfrm>
        </p:grpSpPr>
        <p:sp>
          <p:nvSpPr>
            <p:cNvPr name="Freeform 5" id="5"/>
            <p:cNvSpPr/>
            <p:nvPr/>
          </p:nvSpPr>
          <p:spPr>
            <a:xfrm flipH="false" flipV="false" rot="0">
              <a:off x="0" y="0"/>
              <a:ext cx="2968244" cy="3478022"/>
            </a:xfrm>
            <a:custGeom>
              <a:avLst/>
              <a:gdLst/>
              <a:ahLst/>
              <a:cxnLst/>
              <a:rect r="r" b="b" t="t" l="l"/>
              <a:pathLst>
                <a:path h="3478022" w="2968244">
                  <a:moveTo>
                    <a:pt x="0" y="0"/>
                  </a:moveTo>
                  <a:lnTo>
                    <a:pt x="2968244" y="0"/>
                  </a:lnTo>
                  <a:lnTo>
                    <a:pt x="2968244" y="3478022"/>
                  </a:lnTo>
                  <a:lnTo>
                    <a:pt x="0" y="3478022"/>
                  </a:lnTo>
                  <a:lnTo>
                    <a:pt x="0" y="0"/>
                  </a:lnTo>
                  <a:close/>
                </a:path>
              </a:pathLst>
            </a:custGeom>
            <a:blipFill>
              <a:blip r:embed="rId3"/>
              <a:stretch>
                <a:fillRect l="0" t="-14" r="-2" b="1"/>
              </a:stretch>
            </a:blipFill>
          </p:spPr>
        </p:sp>
      </p:grpSp>
      <p:grpSp>
        <p:nvGrpSpPr>
          <p:cNvPr name="Group 6" id="6"/>
          <p:cNvGrpSpPr/>
          <p:nvPr/>
        </p:nvGrpSpPr>
        <p:grpSpPr>
          <a:xfrm rot="0">
            <a:off x="10220049" y="1787414"/>
            <a:ext cx="3270180" cy="2595220"/>
            <a:chOff x="0" y="0"/>
            <a:chExt cx="4360240" cy="3460293"/>
          </a:xfrm>
        </p:grpSpPr>
        <p:sp>
          <p:nvSpPr>
            <p:cNvPr name="Freeform 7" id="7"/>
            <p:cNvSpPr/>
            <p:nvPr/>
          </p:nvSpPr>
          <p:spPr>
            <a:xfrm flipH="false" flipV="false" rot="0">
              <a:off x="0" y="0"/>
              <a:ext cx="4360291" cy="3460242"/>
            </a:xfrm>
            <a:custGeom>
              <a:avLst/>
              <a:gdLst/>
              <a:ahLst/>
              <a:cxnLst/>
              <a:rect r="r" b="b" t="t" l="l"/>
              <a:pathLst>
                <a:path h="3460242" w="4360291">
                  <a:moveTo>
                    <a:pt x="0" y="0"/>
                  </a:moveTo>
                  <a:lnTo>
                    <a:pt x="4360291" y="0"/>
                  </a:lnTo>
                  <a:lnTo>
                    <a:pt x="4360291" y="3460242"/>
                  </a:lnTo>
                  <a:lnTo>
                    <a:pt x="0" y="3460242"/>
                  </a:lnTo>
                  <a:lnTo>
                    <a:pt x="0" y="0"/>
                  </a:lnTo>
                  <a:close/>
                </a:path>
              </a:pathLst>
            </a:custGeom>
            <a:blipFill>
              <a:blip r:embed="rId4"/>
              <a:stretch>
                <a:fillRect l="0" t="0" r="1" b="-1"/>
              </a:stretch>
            </a:blipFill>
          </p:spPr>
        </p:sp>
      </p:grpSp>
      <p:grpSp>
        <p:nvGrpSpPr>
          <p:cNvPr name="Group 8" id="8"/>
          <p:cNvGrpSpPr/>
          <p:nvPr/>
        </p:nvGrpSpPr>
        <p:grpSpPr>
          <a:xfrm rot="0">
            <a:off x="1028881" y="6289205"/>
            <a:ext cx="3282506" cy="2248548"/>
            <a:chOff x="0" y="0"/>
            <a:chExt cx="4376674" cy="2998064"/>
          </a:xfrm>
        </p:grpSpPr>
        <p:sp>
          <p:nvSpPr>
            <p:cNvPr name="Freeform 9" id="9"/>
            <p:cNvSpPr/>
            <p:nvPr/>
          </p:nvSpPr>
          <p:spPr>
            <a:xfrm flipH="false" flipV="false" rot="0">
              <a:off x="0" y="0"/>
              <a:ext cx="4376674" cy="2998089"/>
            </a:xfrm>
            <a:custGeom>
              <a:avLst/>
              <a:gdLst/>
              <a:ahLst/>
              <a:cxnLst/>
              <a:rect r="r" b="b" t="t" l="l"/>
              <a:pathLst>
                <a:path h="2998089" w="4376674">
                  <a:moveTo>
                    <a:pt x="0" y="0"/>
                  </a:moveTo>
                  <a:lnTo>
                    <a:pt x="4376674" y="0"/>
                  </a:lnTo>
                  <a:lnTo>
                    <a:pt x="4376674" y="2998089"/>
                  </a:lnTo>
                  <a:lnTo>
                    <a:pt x="0" y="2998089"/>
                  </a:lnTo>
                  <a:lnTo>
                    <a:pt x="0" y="0"/>
                  </a:lnTo>
                  <a:close/>
                </a:path>
              </a:pathLst>
            </a:custGeom>
            <a:blipFill>
              <a:blip r:embed="rId5"/>
              <a:stretch>
                <a:fillRect l="0" t="-16" r="-92" b="0"/>
              </a:stretch>
            </a:blipFill>
          </p:spPr>
        </p:sp>
      </p:grpSp>
      <p:grpSp>
        <p:nvGrpSpPr>
          <p:cNvPr name="Group 10" id="10"/>
          <p:cNvGrpSpPr/>
          <p:nvPr/>
        </p:nvGrpSpPr>
        <p:grpSpPr>
          <a:xfrm rot="0">
            <a:off x="6118203" y="5794934"/>
            <a:ext cx="2898962" cy="2416997"/>
            <a:chOff x="0" y="0"/>
            <a:chExt cx="3865283" cy="3222663"/>
          </a:xfrm>
        </p:grpSpPr>
        <p:sp>
          <p:nvSpPr>
            <p:cNvPr name="Freeform 11" id="11"/>
            <p:cNvSpPr/>
            <p:nvPr/>
          </p:nvSpPr>
          <p:spPr>
            <a:xfrm flipH="false" flipV="false" rot="0">
              <a:off x="0" y="0"/>
              <a:ext cx="3865245" cy="3222625"/>
            </a:xfrm>
            <a:custGeom>
              <a:avLst/>
              <a:gdLst/>
              <a:ahLst/>
              <a:cxnLst/>
              <a:rect r="r" b="b" t="t" l="l"/>
              <a:pathLst>
                <a:path h="3222625" w="3865245">
                  <a:moveTo>
                    <a:pt x="0" y="0"/>
                  </a:moveTo>
                  <a:lnTo>
                    <a:pt x="3865245" y="0"/>
                  </a:lnTo>
                  <a:lnTo>
                    <a:pt x="3865245" y="3222625"/>
                  </a:lnTo>
                  <a:lnTo>
                    <a:pt x="0" y="3222625"/>
                  </a:lnTo>
                  <a:lnTo>
                    <a:pt x="0" y="0"/>
                  </a:lnTo>
                  <a:close/>
                </a:path>
              </a:pathLst>
            </a:custGeom>
            <a:blipFill>
              <a:blip r:embed="rId6"/>
              <a:stretch>
                <a:fillRect l="0" t="-15" r="0" b="-1"/>
              </a:stretch>
            </a:blipFill>
          </p:spPr>
        </p:sp>
      </p:grpSp>
      <p:grpSp>
        <p:nvGrpSpPr>
          <p:cNvPr name="Group 12" id="12"/>
          <p:cNvGrpSpPr/>
          <p:nvPr/>
        </p:nvGrpSpPr>
        <p:grpSpPr>
          <a:xfrm rot="0">
            <a:off x="10763279" y="6096257"/>
            <a:ext cx="2726884" cy="1960893"/>
            <a:chOff x="0" y="0"/>
            <a:chExt cx="3635845" cy="2614524"/>
          </a:xfrm>
        </p:grpSpPr>
        <p:sp>
          <p:nvSpPr>
            <p:cNvPr name="Freeform 13" id="13"/>
            <p:cNvSpPr/>
            <p:nvPr/>
          </p:nvSpPr>
          <p:spPr>
            <a:xfrm flipH="false" flipV="false" rot="0">
              <a:off x="0" y="0"/>
              <a:ext cx="3635883" cy="2614549"/>
            </a:xfrm>
            <a:custGeom>
              <a:avLst/>
              <a:gdLst/>
              <a:ahLst/>
              <a:cxnLst/>
              <a:rect r="r" b="b" t="t" l="l"/>
              <a:pathLst>
                <a:path h="2614549" w="3635883">
                  <a:moveTo>
                    <a:pt x="0" y="0"/>
                  </a:moveTo>
                  <a:lnTo>
                    <a:pt x="3635883" y="0"/>
                  </a:lnTo>
                  <a:lnTo>
                    <a:pt x="3635883" y="2614549"/>
                  </a:lnTo>
                  <a:lnTo>
                    <a:pt x="0" y="2614549"/>
                  </a:lnTo>
                  <a:lnTo>
                    <a:pt x="0" y="0"/>
                  </a:lnTo>
                  <a:close/>
                </a:path>
              </a:pathLst>
            </a:custGeom>
            <a:blipFill>
              <a:blip r:embed="rId7"/>
              <a:stretch>
                <a:fillRect l="0" t="0" r="1" b="0"/>
              </a:stretch>
            </a:blipFill>
          </p:spPr>
        </p:sp>
      </p:grpSp>
      <p:grpSp>
        <p:nvGrpSpPr>
          <p:cNvPr name="Group 14" id="14"/>
          <p:cNvGrpSpPr/>
          <p:nvPr/>
        </p:nvGrpSpPr>
        <p:grpSpPr>
          <a:xfrm rot="0">
            <a:off x="14373720" y="1904048"/>
            <a:ext cx="2885027" cy="2517819"/>
            <a:chOff x="0" y="0"/>
            <a:chExt cx="3846703" cy="3357093"/>
          </a:xfrm>
        </p:grpSpPr>
        <p:sp>
          <p:nvSpPr>
            <p:cNvPr name="Freeform 15" id="15"/>
            <p:cNvSpPr/>
            <p:nvPr/>
          </p:nvSpPr>
          <p:spPr>
            <a:xfrm flipH="false" flipV="false" rot="0">
              <a:off x="0" y="0"/>
              <a:ext cx="3846703" cy="3357118"/>
            </a:xfrm>
            <a:custGeom>
              <a:avLst/>
              <a:gdLst/>
              <a:ahLst/>
              <a:cxnLst/>
              <a:rect r="r" b="b" t="t" l="l"/>
              <a:pathLst>
                <a:path h="3357118" w="3846703">
                  <a:moveTo>
                    <a:pt x="0" y="0"/>
                  </a:moveTo>
                  <a:lnTo>
                    <a:pt x="3846703" y="0"/>
                  </a:lnTo>
                  <a:lnTo>
                    <a:pt x="3846703" y="3357118"/>
                  </a:lnTo>
                  <a:lnTo>
                    <a:pt x="0" y="3357118"/>
                  </a:lnTo>
                  <a:lnTo>
                    <a:pt x="0" y="0"/>
                  </a:lnTo>
                  <a:close/>
                </a:path>
              </a:pathLst>
            </a:custGeom>
            <a:blipFill>
              <a:blip r:embed="rId8"/>
              <a:stretch>
                <a:fillRect l="0" t="-14" r="-130" b="0"/>
              </a:stretch>
            </a:blipFill>
          </p:spPr>
        </p:sp>
      </p:grpSp>
      <p:grpSp>
        <p:nvGrpSpPr>
          <p:cNvPr name="Group 16" id="16"/>
          <p:cNvGrpSpPr/>
          <p:nvPr/>
        </p:nvGrpSpPr>
        <p:grpSpPr>
          <a:xfrm rot="0">
            <a:off x="14452921" y="6104163"/>
            <a:ext cx="2723512" cy="1952625"/>
            <a:chOff x="0" y="0"/>
            <a:chExt cx="3631349" cy="2603500"/>
          </a:xfrm>
        </p:grpSpPr>
        <p:sp>
          <p:nvSpPr>
            <p:cNvPr name="Freeform 17" id="17"/>
            <p:cNvSpPr/>
            <p:nvPr/>
          </p:nvSpPr>
          <p:spPr>
            <a:xfrm flipH="false" flipV="false" rot="0">
              <a:off x="0" y="0"/>
              <a:ext cx="3631311" cy="2603500"/>
            </a:xfrm>
            <a:custGeom>
              <a:avLst/>
              <a:gdLst/>
              <a:ahLst/>
              <a:cxnLst/>
              <a:rect r="r" b="b" t="t" l="l"/>
              <a:pathLst>
                <a:path h="2603500" w="3631311">
                  <a:moveTo>
                    <a:pt x="0" y="0"/>
                  </a:moveTo>
                  <a:lnTo>
                    <a:pt x="3631311" y="0"/>
                  </a:lnTo>
                  <a:lnTo>
                    <a:pt x="3631311" y="2603500"/>
                  </a:lnTo>
                  <a:lnTo>
                    <a:pt x="0" y="2603500"/>
                  </a:lnTo>
                  <a:lnTo>
                    <a:pt x="0" y="0"/>
                  </a:lnTo>
                  <a:close/>
                </a:path>
              </a:pathLst>
            </a:custGeom>
            <a:blipFill>
              <a:blip r:embed="rId9"/>
              <a:stretch>
                <a:fillRect l="0" t="-19" r="-1" b="0"/>
              </a:stretch>
            </a:blipFill>
          </p:spPr>
        </p:sp>
      </p:grpSp>
      <p:grpSp>
        <p:nvGrpSpPr>
          <p:cNvPr name="Group 18" id="18"/>
          <p:cNvGrpSpPr/>
          <p:nvPr/>
        </p:nvGrpSpPr>
        <p:grpSpPr>
          <a:xfrm rot="0">
            <a:off x="0" y="28937"/>
            <a:ext cx="2914650" cy="876300"/>
            <a:chOff x="0" y="0"/>
            <a:chExt cx="3886200" cy="1168400"/>
          </a:xfrm>
        </p:grpSpPr>
        <p:sp>
          <p:nvSpPr>
            <p:cNvPr name="Freeform 19" id="19"/>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10"/>
              <a:stretch>
                <a:fillRect l="0" t="-54438" r="0" b="-67301"/>
              </a:stretch>
            </a:blipFill>
          </p:spPr>
        </p:sp>
      </p:grpSp>
      <p:sp>
        <p:nvSpPr>
          <p:cNvPr name="TextBox 20" id="20"/>
          <p:cNvSpPr txBox="true"/>
          <p:nvPr/>
        </p:nvSpPr>
        <p:spPr>
          <a:xfrm rot="0">
            <a:off x="1766078" y="4342086"/>
            <a:ext cx="1990954" cy="701954"/>
          </a:xfrm>
          <a:prstGeom prst="rect">
            <a:avLst/>
          </a:prstGeom>
        </p:spPr>
        <p:txBody>
          <a:bodyPr anchor="t" rtlCol="false" tIns="0" lIns="0" bIns="0" rIns="0">
            <a:spAutoFit/>
          </a:bodyPr>
          <a:lstStyle/>
          <a:p>
            <a:pPr algn="r">
              <a:lnSpc>
                <a:spcPts val="2775"/>
              </a:lnSpc>
            </a:pPr>
            <a:r>
              <a:rPr lang="en-US" b="true" sz="2001">
                <a:solidFill>
                  <a:srgbClr val="000000"/>
                </a:solidFill>
                <a:latin typeface="DM Sans Bold"/>
                <a:ea typeface="DM Sans Bold"/>
                <a:cs typeface="DM Sans Bold"/>
                <a:sym typeface="DM Sans Bold"/>
              </a:rPr>
              <a:t>ARS Pipe Clamp (Volvo Exhaust </a:t>
            </a:r>
          </a:p>
        </p:txBody>
      </p:sp>
      <p:sp>
        <p:nvSpPr>
          <p:cNvPr name="TextBox 21" id="21"/>
          <p:cNvSpPr txBox="true"/>
          <p:nvPr/>
        </p:nvSpPr>
        <p:spPr>
          <a:xfrm rot="0">
            <a:off x="2201761" y="5046583"/>
            <a:ext cx="922792" cy="359054"/>
          </a:xfrm>
          <a:prstGeom prst="rect">
            <a:avLst/>
          </a:prstGeom>
        </p:spPr>
        <p:txBody>
          <a:bodyPr anchor="t" rtlCol="false" tIns="0" lIns="0" bIns="0" rIns="0">
            <a:spAutoFit/>
          </a:bodyPr>
          <a:lstStyle/>
          <a:p>
            <a:pPr algn="l">
              <a:lnSpc>
                <a:spcPts val="2801"/>
              </a:lnSpc>
            </a:pPr>
            <a:r>
              <a:rPr lang="en-US" b="true" sz="2001">
                <a:solidFill>
                  <a:srgbClr val="000000"/>
                </a:solidFill>
                <a:latin typeface="DM Sans Bold"/>
                <a:ea typeface="DM Sans Bold"/>
                <a:cs typeface="DM Sans Bold"/>
                <a:sym typeface="DM Sans Bold"/>
              </a:rPr>
              <a:t>Clamp)</a:t>
            </a:r>
          </a:p>
        </p:txBody>
      </p:sp>
      <p:sp>
        <p:nvSpPr>
          <p:cNvPr name="TextBox 22" id="22"/>
          <p:cNvSpPr txBox="true"/>
          <p:nvPr/>
        </p:nvSpPr>
        <p:spPr>
          <a:xfrm rot="0">
            <a:off x="6806879" y="4508383"/>
            <a:ext cx="1272635" cy="715813"/>
          </a:xfrm>
          <a:prstGeom prst="rect">
            <a:avLst/>
          </a:prstGeom>
        </p:spPr>
        <p:txBody>
          <a:bodyPr anchor="t" rtlCol="false" tIns="0" lIns="0" bIns="0" rIns="0">
            <a:spAutoFit/>
          </a:bodyPr>
          <a:lstStyle/>
          <a:p>
            <a:pPr algn="ctr">
              <a:lnSpc>
                <a:spcPts val="2809"/>
              </a:lnSpc>
            </a:pPr>
            <a:r>
              <a:rPr lang="en-US" b="true" sz="2001">
                <a:solidFill>
                  <a:srgbClr val="000000"/>
                </a:solidFill>
                <a:latin typeface="DM Sans Bold"/>
                <a:ea typeface="DM Sans Bold"/>
                <a:cs typeface="DM Sans Bold"/>
                <a:sym typeface="DM Sans Bold"/>
              </a:rPr>
              <a:t>DIN 71555 Clamp</a:t>
            </a:r>
          </a:p>
        </p:txBody>
      </p:sp>
      <p:sp>
        <p:nvSpPr>
          <p:cNvPr name="TextBox 23" id="23"/>
          <p:cNvSpPr txBox="true"/>
          <p:nvPr/>
        </p:nvSpPr>
        <p:spPr>
          <a:xfrm rot="0">
            <a:off x="11003394" y="4508383"/>
            <a:ext cx="1407385" cy="359054"/>
          </a:xfrm>
          <a:prstGeom prst="rect">
            <a:avLst/>
          </a:prstGeom>
        </p:spPr>
        <p:txBody>
          <a:bodyPr anchor="t" rtlCol="false" tIns="0" lIns="0" bIns="0" rIns="0">
            <a:spAutoFit/>
          </a:bodyPr>
          <a:lstStyle/>
          <a:p>
            <a:pPr algn="l">
              <a:lnSpc>
                <a:spcPts val="2801"/>
              </a:lnSpc>
            </a:pPr>
            <a:r>
              <a:rPr lang="en-US" b="true" sz="2001">
                <a:solidFill>
                  <a:srgbClr val="000000"/>
                </a:solidFill>
                <a:latin typeface="DM Sans Bold"/>
                <a:ea typeface="DM Sans Bold"/>
                <a:cs typeface="DM Sans Bold"/>
                <a:sym typeface="DM Sans Bold"/>
              </a:rPr>
              <a:t>Seal Clamp</a:t>
            </a:r>
          </a:p>
        </p:txBody>
      </p:sp>
      <p:sp>
        <p:nvSpPr>
          <p:cNvPr name="TextBox 24" id="24"/>
          <p:cNvSpPr txBox="true"/>
          <p:nvPr/>
        </p:nvSpPr>
        <p:spPr>
          <a:xfrm rot="0">
            <a:off x="14938924" y="4508383"/>
            <a:ext cx="1754924" cy="715813"/>
          </a:xfrm>
          <a:prstGeom prst="rect">
            <a:avLst/>
          </a:prstGeom>
        </p:spPr>
        <p:txBody>
          <a:bodyPr anchor="t" rtlCol="false" tIns="0" lIns="0" bIns="0" rIns="0">
            <a:spAutoFit/>
          </a:bodyPr>
          <a:lstStyle/>
          <a:p>
            <a:pPr algn="ctr">
              <a:lnSpc>
                <a:spcPts val="2809"/>
              </a:lnSpc>
            </a:pPr>
            <a:r>
              <a:rPr lang="en-US" b="true" sz="2001">
                <a:solidFill>
                  <a:srgbClr val="000000"/>
                </a:solidFill>
                <a:latin typeface="DM Sans Bold"/>
                <a:ea typeface="DM Sans Bold"/>
                <a:cs typeface="DM Sans Bold"/>
                <a:sym typeface="DM Sans Bold"/>
              </a:rPr>
              <a:t>RXD Drainage Clamp</a:t>
            </a:r>
          </a:p>
        </p:txBody>
      </p:sp>
      <p:sp>
        <p:nvSpPr>
          <p:cNvPr name="TextBox 25" id="25"/>
          <p:cNvSpPr txBox="true"/>
          <p:nvPr/>
        </p:nvSpPr>
        <p:spPr>
          <a:xfrm rot="0">
            <a:off x="2066039" y="8211207"/>
            <a:ext cx="811235" cy="698468"/>
          </a:xfrm>
          <a:prstGeom prst="rect">
            <a:avLst/>
          </a:prstGeom>
        </p:spPr>
        <p:txBody>
          <a:bodyPr anchor="t" rtlCol="false" tIns="0" lIns="0" bIns="0" rIns="0">
            <a:spAutoFit/>
          </a:bodyPr>
          <a:lstStyle/>
          <a:p>
            <a:pPr algn="ctr">
              <a:lnSpc>
                <a:spcPts val="2773"/>
              </a:lnSpc>
            </a:pPr>
            <a:r>
              <a:rPr lang="en-US" b="true" sz="1980">
                <a:solidFill>
                  <a:srgbClr val="000000"/>
                </a:solidFill>
                <a:latin typeface="DM Sans Bold"/>
                <a:ea typeface="DM Sans Bold"/>
                <a:cs typeface="DM Sans Bold"/>
                <a:sym typeface="DM Sans Bold"/>
              </a:rPr>
              <a:t>Flat Clamp</a:t>
            </a:r>
          </a:p>
        </p:txBody>
      </p:sp>
      <p:sp>
        <p:nvSpPr>
          <p:cNvPr name="TextBox 26" id="26"/>
          <p:cNvSpPr txBox="true"/>
          <p:nvPr/>
        </p:nvSpPr>
        <p:spPr>
          <a:xfrm rot="0">
            <a:off x="5978157" y="8211207"/>
            <a:ext cx="3302594" cy="346377"/>
          </a:xfrm>
          <a:prstGeom prst="rect">
            <a:avLst/>
          </a:prstGeom>
        </p:spPr>
        <p:txBody>
          <a:bodyPr anchor="t" rtlCol="false" tIns="0" lIns="0" bIns="0" rIns="0">
            <a:spAutoFit/>
          </a:bodyPr>
          <a:lstStyle/>
          <a:p>
            <a:pPr algn="l">
              <a:lnSpc>
                <a:spcPts val="2773"/>
              </a:lnSpc>
            </a:pPr>
            <a:r>
              <a:rPr lang="en-US" b="true" sz="1980">
                <a:solidFill>
                  <a:srgbClr val="000000"/>
                </a:solidFill>
                <a:latin typeface="DM Sans Bold"/>
                <a:ea typeface="DM Sans Bold"/>
                <a:cs typeface="DM Sans Bold"/>
                <a:sym typeface="DM Sans Bold"/>
              </a:rPr>
              <a:t>Flexible Tight - Seal Clamp</a:t>
            </a:r>
          </a:p>
        </p:txBody>
      </p:sp>
      <p:sp>
        <p:nvSpPr>
          <p:cNvPr name="TextBox 27" id="27"/>
          <p:cNvSpPr txBox="true"/>
          <p:nvPr/>
        </p:nvSpPr>
        <p:spPr>
          <a:xfrm rot="0">
            <a:off x="11410559" y="8211207"/>
            <a:ext cx="1477556" cy="698468"/>
          </a:xfrm>
          <a:prstGeom prst="rect">
            <a:avLst/>
          </a:prstGeom>
        </p:spPr>
        <p:txBody>
          <a:bodyPr anchor="t" rtlCol="false" tIns="0" lIns="0" bIns="0" rIns="0">
            <a:spAutoFit/>
          </a:bodyPr>
          <a:lstStyle/>
          <a:p>
            <a:pPr algn="ctr">
              <a:lnSpc>
                <a:spcPts val="2773"/>
              </a:lnSpc>
            </a:pPr>
            <a:r>
              <a:rPr lang="en-US" b="true" sz="1980">
                <a:solidFill>
                  <a:srgbClr val="000000"/>
                </a:solidFill>
                <a:latin typeface="DM Sans Bold"/>
                <a:ea typeface="DM Sans Bold"/>
                <a:cs typeface="DM Sans Bold"/>
                <a:sym typeface="DM Sans Bold"/>
              </a:rPr>
              <a:t>Heat Shield Gaskets</a:t>
            </a:r>
          </a:p>
        </p:txBody>
      </p:sp>
      <p:sp>
        <p:nvSpPr>
          <p:cNvPr name="TextBox 28" id="28"/>
          <p:cNvSpPr txBox="true"/>
          <p:nvPr/>
        </p:nvSpPr>
        <p:spPr>
          <a:xfrm rot="0">
            <a:off x="14904368" y="8211207"/>
            <a:ext cx="1894265" cy="698468"/>
          </a:xfrm>
          <a:prstGeom prst="rect">
            <a:avLst/>
          </a:prstGeom>
        </p:spPr>
        <p:txBody>
          <a:bodyPr anchor="t" rtlCol="false" tIns="0" lIns="0" bIns="0" rIns="0">
            <a:spAutoFit/>
          </a:bodyPr>
          <a:lstStyle/>
          <a:p>
            <a:pPr algn="ctr">
              <a:lnSpc>
                <a:spcPts val="2773"/>
              </a:lnSpc>
            </a:pPr>
            <a:r>
              <a:rPr lang="en-US" b="true" sz="1980">
                <a:solidFill>
                  <a:srgbClr val="000000"/>
                </a:solidFill>
                <a:latin typeface="DM Sans Bold"/>
                <a:ea typeface="DM Sans Bold"/>
                <a:cs typeface="DM Sans Bold"/>
                <a:sym typeface="DM Sans Bold"/>
              </a:rPr>
              <a:t>Flexible Clamp Buttfit</a:t>
            </a:r>
          </a:p>
        </p:txBody>
      </p:sp>
      <p:sp>
        <p:nvSpPr>
          <p:cNvPr name="TextBox 29" id="29"/>
          <p:cNvSpPr txBox="true"/>
          <p:nvPr/>
        </p:nvSpPr>
        <p:spPr>
          <a:xfrm rot="0">
            <a:off x="5820842" y="197129"/>
            <a:ext cx="6762093" cy="1005878"/>
          </a:xfrm>
          <a:prstGeom prst="rect">
            <a:avLst/>
          </a:prstGeom>
        </p:spPr>
        <p:txBody>
          <a:bodyPr anchor="t" rtlCol="false" tIns="0" lIns="0" bIns="0" rIns="0">
            <a:spAutoFit/>
          </a:bodyPr>
          <a:lstStyle/>
          <a:p>
            <a:pPr algn="l">
              <a:lnSpc>
                <a:spcPts val="8019"/>
              </a:lnSpc>
            </a:pPr>
            <a:r>
              <a:rPr lang="en-US" b="true" sz="5728" spc="126">
                <a:solidFill>
                  <a:srgbClr val="000000"/>
                </a:solidFill>
                <a:latin typeface="DM Sans Bold"/>
                <a:ea typeface="DM Sans Bold"/>
                <a:cs typeface="DM Sans Bold"/>
                <a:sym typeface="DM Sans Bold"/>
              </a:rPr>
              <a:t>EXHAUST CLAMPS</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72993" y="2252901"/>
            <a:ext cx="3520792" cy="3092196"/>
            <a:chOff x="0" y="0"/>
            <a:chExt cx="4694390" cy="4122928"/>
          </a:xfrm>
        </p:grpSpPr>
        <p:sp>
          <p:nvSpPr>
            <p:cNvPr name="Freeform 3" id="3"/>
            <p:cNvSpPr/>
            <p:nvPr/>
          </p:nvSpPr>
          <p:spPr>
            <a:xfrm flipH="false" flipV="false" rot="0">
              <a:off x="0" y="0"/>
              <a:ext cx="4694428" cy="4122928"/>
            </a:xfrm>
            <a:custGeom>
              <a:avLst/>
              <a:gdLst/>
              <a:ahLst/>
              <a:cxnLst/>
              <a:rect r="r" b="b" t="t" l="l"/>
              <a:pathLst>
                <a:path h="4122928" w="4694428">
                  <a:moveTo>
                    <a:pt x="0" y="0"/>
                  </a:moveTo>
                  <a:lnTo>
                    <a:pt x="4694428" y="0"/>
                  </a:lnTo>
                  <a:lnTo>
                    <a:pt x="4694428" y="4122928"/>
                  </a:lnTo>
                  <a:lnTo>
                    <a:pt x="0" y="4122928"/>
                  </a:lnTo>
                  <a:lnTo>
                    <a:pt x="0" y="0"/>
                  </a:lnTo>
                  <a:close/>
                </a:path>
              </a:pathLst>
            </a:custGeom>
            <a:blipFill>
              <a:blip r:embed="rId2"/>
              <a:stretch>
                <a:fillRect l="0" t="-12" r="0" b="0"/>
              </a:stretch>
            </a:blipFill>
          </p:spPr>
        </p:sp>
      </p:grpSp>
      <p:grpSp>
        <p:nvGrpSpPr>
          <p:cNvPr name="Group 4" id="4"/>
          <p:cNvGrpSpPr/>
          <p:nvPr/>
        </p:nvGrpSpPr>
        <p:grpSpPr>
          <a:xfrm rot="0">
            <a:off x="5670718" y="2505608"/>
            <a:ext cx="2982239" cy="2953741"/>
            <a:chOff x="0" y="0"/>
            <a:chExt cx="3976319" cy="3938321"/>
          </a:xfrm>
        </p:grpSpPr>
        <p:sp>
          <p:nvSpPr>
            <p:cNvPr name="Freeform 5" id="5"/>
            <p:cNvSpPr/>
            <p:nvPr/>
          </p:nvSpPr>
          <p:spPr>
            <a:xfrm flipH="false" flipV="false" rot="0">
              <a:off x="0" y="0"/>
              <a:ext cx="3976370" cy="3938270"/>
            </a:xfrm>
            <a:custGeom>
              <a:avLst/>
              <a:gdLst/>
              <a:ahLst/>
              <a:cxnLst/>
              <a:rect r="r" b="b" t="t" l="l"/>
              <a:pathLst>
                <a:path h="3938270" w="3976370">
                  <a:moveTo>
                    <a:pt x="0" y="0"/>
                  </a:moveTo>
                  <a:lnTo>
                    <a:pt x="3976370" y="0"/>
                  </a:lnTo>
                  <a:lnTo>
                    <a:pt x="3976370" y="3938270"/>
                  </a:lnTo>
                  <a:lnTo>
                    <a:pt x="0" y="3938270"/>
                  </a:lnTo>
                  <a:lnTo>
                    <a:pt x="0" y="0"/>
                  </a:lnTo>
                  <a:close/>
                </a:path>
              </a:pathLst>
            </a:custGeom>
            <a:blipFill>
              <a:blip r:embed="rId3"/>
              <a:stretch>
                <a:fillRect l="0" t="0" r="1" b="-1"/>
              </a:stretch>
            </a:blipFill>
          </p:spPr>
        </p:sp>
      </p:grpSp>
      <p:grpSp>
        <p:nvGrpSpPr>
          <p:cNvPr name="Group 6" id="6"/>
          <p:cNvGrpSpPr/>
          <p:nvPr/>
        </p:nvGrpSpPr>
        <p:grpSpPr>
          <a:xfrm rot="0">
            <a:off x="9095042" y="2822762"/>
            <a:ext cx="3209877" cy="2526116"/>
            <a:chOff x="0" y="0"/>
            <a:chExt cx="4279836" cy="3368154"/>
          </a:xfrm>
        </p:grpSpPr>
        <p:sp>
          <p:nvSpPr>
            <p:cNvPr name="Freeform 7" id="7"/>
            <p:cNvSpPr/>
            <p:nvPr/>
          </p:nvSpPr>
          <p:spPr>
            <a:xfrm flipH="false" flipV="false" rot="0">
              <a:off x="0" y="0"/>
              <a:ext cx="4279773" cy="3368167"/>
            </a:xfrm>
            <a:custGeom>
              <a:avLst/>
              <a:gdLst/>
              <a:ahLst/>
              <a:cxnLst/>
              <a:rect r="r" b="b" t="t" l="l"/>
              <a:pathLst>
                <a:path h="3368167" w="4279773">
                  <a:moveTo>
                    <a:pt x="0" y="0"/>
                  </a:moveTo>
                  <a:lnTo>
                    <a:pt x="4279773" y="0"/>
                  </a:lnTo>
                  <a:lnTo>
                    <a:pt x="4279773" y="3368167"/>
                  </a:lnTo>
                  <a:lnTo>
                    <a:pt x="0" y="3368167"/>
                  </a:lnTo>
                  <a:lnTo>
                    <a:pt x="0" y="0"/>
                  </a:lnTo>
                  <a:close/>
                </a:path>
              </a:pathLst>
            </a:custGeom>
            <a:blipFill>
              <a:blip r:embed="rId4"/>
              <a:stretch>
                <a:fillRect l="0" t="0" r="-1" b="0"/>
              </a:stretch>
            </a:blipFill>
          </p:spPr>
        </p:sp>
      </p:grpSp>
      <p:grpSp>
        <p:nvGrpSpPr>
          <p:cNvPr name="Group 8" id="8"/>
          <p:cNvGrpSpPr/>
          <p:nvPr/>
        </p:nvGrpSpPr>
        <p:grpSpPr>
          <a:xfrm rot="0">
            <a:off x="12688557" y="2252539"/>
            <a:ext cx="3826097" cy="3791855"/>
            <a:chOff x="0" y="0"/>
            <a:chExt cx="5101463" cy="5055806"/>
          </a:xfrm>
        </p:grpSpPr>
        <p:sp>
          <p:nvSpPr>
            <p:cNvPr name="Freeform 9" id="9"/>
            <p:cNvSpPr/>
            <p:nvPr/>
          </p:nvSpPr>
          <p:spPr>
            <a:xfrm flipH="false" flipV="false" rot="0">
              <a:off x="0" y="0"/>
              <a:ext cx="5101463" cy="5055743"/>
            </a:xfrm>
            <a:custGeom>
              <a:avLst/>
              <a:gdLst/>
              <a:ahLst/>
              <a:cxnLst/>
              <a:rect r="r" b="b" t="t" l="l"/>
              <a:pathLst>
                <a:path h="5055743" w="5101463">
                  <a:moveTo>
                    <a:pt x="0" y="0"/>
                  </a:moveTo>
                  <a:lnTo>
                    <a:pt x="5101463" y="0"/>
                  </a:lnTo>
                  <a:lnTo>
                    <a:pt x="5101463" y="5055743"/>
                  </a:lnTo>
                  <a:lnTo>
                    <a:pt x="0" y="5055743"/>
                  </a:lnTo>
                  <a:lnTo>
                    <a:pt x="0" y="0"/>
                  </a:lnTo>
                  <a:close/>
                </a:path>
              </a:pathLst>
            </a:custGeom>
            <a:blipFill>
              <a:blip r:embed="rId5"/>
              <a:stretch>
                <a:fillRect l="0" t="0" r="-98" b="-1"/>
              </a:stretch>
            </a:blipFill>
          </p:spPr>
        </p:sp>
      </p:grpSp>
      <p:grpSp>
        <p:nvGrpSpPr>
          <p:cNvPr name="Group 10" id="10"/>
          <p:cNvGrpSpPr/>
          <p:nvPr/>
        </p:nvGrpSpPr>
        <p:grpSpPr>
          <a:xfrm rot="0">
            <a:off x="3936606" y="6045489"/>
            <a:ext cx="10244900" cy="3678441"/>
            <a:chOff x="0" y="0"/>
            <a:chExt cx="13659866" cy="4904588"/>
          </a:xfrm>
        </p:grpSpPr>
        <p:sp>
          <p:nvSpPr>
            <p:cNvPr name="Freeform 11" id="11"/>
            <p:cNvSpPr/>
            <p:nvPr/>
          </p:nvSpPr>
          <p:spPr>
            <a:xfrm flipH="false" flipV="false" rot="0">
              <a:off x="0" y="0"/>
              <a:ext cx="13659865" cy="4904613"/>
            </a:xfrm>
            <a:custGeom>
              <a:avLst/>
              <a:gdLst/>
              <a:ahLst/>
              <a:cxnLst/>
              <a:rect r="r" b="b" t="t" l="l"/>
              <a:pathLst>
                <a:path h="4904613" w="13659865">
                  <a:moveTo>
                    <a:pt x="0" y="0"/>
                  </a:moveTo>
                  <a:lnTo>
                    <a:pt x="13659865" y="0"/>
                  </a:lnTo>
                  <a:lnTo>
                    <a:pt x="13659865" y="4904613"/>
                  </a:lnTo>
                  <a:lnTo>
                    <a:pt x="0" y="4904613"/>
                  </a:lnTo>
                  <a:lnTo>
                    <a:pt x="0" y="0"/>
                  </a:lnTo>
                  <a:close/>
                </a:path>
              </a:pathLst>
            </a:custGeom>
            <a:blipFill>
              <a:blip r:embed="rId6"/>
              <a:stretch>
                <a:fillRect l="0" t="-10" r="-25" b="0"/>
              </a:stretch>
            </a:blipFill>
          </p:spPr>
        </p:sp>
      </p:grpSp>
      <p:grpSp>
        <p:nvGrpSpPr>
          <p:cNvPr name="Group 12" id="12"/>
          <p:cNvGrpSpPr/>
          <p:nvPr/>
        </p:nvGrpSpPr>
        <p:grpSpPr>
          <a:xfrm rot="0">
            <a:off x="0" y="28937"/>
            <a:ext cx="2914650" cy="876300"/>
            <a:chOff x="0" y="0"/>
            <a:chExt cx="3886200" cy="1168400"/>
          </a:xfrm>
        </p:grpSpPr>
        <p:sp>
          <p:nvSpPr>
            <p:cNvPr name="Freeform 13" id="13"/>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7"/>
              <a:stretch>
                <a:fillRect l="0" t="-54438" r="0" b="-67301"/>
              </a:stretch>
            </a:blipFill>
          </p:spPr>
        </p:sp>
      </p:grpSp>
      <p:sp>
        <p:nvSpPr>
          <p:cNvPr name="TextBox 14" id="14"/>
          <p:cNvSpPr txBox="true"/>
          <p:nvPr/>
        </p:nvSpPr>
        <p:spPr>
          <a:xfrm rot="0">
            <a:off x="6997541" y="155181"/>
            <a:ext cx="4360431" cy="1077782"/>
          </a:xfrm>
          <a:prstGeom prst="rect">
            <a:avLst/>
          </a:prstGeom>
        </p:spPr>
        <p:txBody>
          <a:bodyPr anchor="t" rtlCol="false" tIns="0" lIns="0" bIns="0" rIns="0">
            <a:spAutoFit/>
          </a:bodyPr>
          <a:lstStyle/>
          <a:p>
            <a:pPr algn="l">
              <a:lnSpc>
                <a:spcPts val="8666"/>
              </a:lnSpc>
            </a:pPr>
            <a:r>
              <a:rPr lang="en-US" b="true" sz="6190">
                <a:solidFill>
                  <a:srgbClr val="000000"/>
                </a:solidFill>
                <a:latin typeface="DM Sans Bold"/>
                <a:ea typeface="DM Sans Bold"/>
                <a:cs typeface="DM Sans Bold"/>
                <a:sym typeface="DM Sans Bold"/>
              </a:rPr>
              <a:t>U-CLAMPS</a:t>
            </a:r>
          </a:p>
        </p:txBody>
      </p:sp>
      <p:sp>
        <p:nvSpPr>
          <p:cNvPr name="TextBox 15" id="15"/>
          <p:cNvSpPr txBox="true"/>
          <p:nvPr/>
        </p:nvSpPr>
        <p:spPr>
          <a:xfrm rot="0">
            <a:off x="6470447" y="1399689"/>
            <a:ext cx="83268" cy="467963"/>
          </a:xfrm>
          <a:prstGeom prst="rect">
            <a:avLst/>
          </a:prstGeom>
        </p:spPr>
        <p:txBody>
          <a:bodyPr anchor="t" rtlCol="false" tIns="0" lIns="0" bIns="0" rIns="0">
            <a:spAutoFit/>
          </a:bodyPr>
          <a:lstStyle/>
          <a:p>
            <a:pPr algn="l">
              <a:lnSpc>
                <a:spcPts val="3781"/>
              </a:lnSpc>
            </a:pPr>
            <a:r>
              <a:rPr lang="en-US" b="true" sz="2700">
                <a:solidFill>
                  <a:srgbClr val="000000"/>
                </a:solidFill>
                <a:latin typeface="DM Sans Bold"/>
                <a:ea typeface="DM Sans Bold"/>
                <a:cs typeface="DM Sans Bold"/>
                <a:sym typeface="DM Sans Bold"/>
              </a:rPr>
              <a:t> </a:t>
            </a:r>
          </a:p>
        </p:txBody>
      </p:sp>
      <p:sp>
        <p:nvSpPr>
          <p:cNvPr name="TextBox 16" id="16"/>
          <p:cNvSpPr txBox="true"/>
          <p:nvPr/>
        </p:nvSpPr>
        <p:spPr>
          <a:xfrm rot="0">
            <a:off x="3885667" y="1399518"/>
            <a:ext cx="11239167" cy="468135"/>
          </a:xfrm>
          <a:prstGeom prst="rect">
            <a:avLst/>
          </a:prstGeom>
        </p:spPr>
        <p:txBody>
          <a:bodyPr anchor="t" rtlCol="false" tIns="0" lIns="0" bIns="0" rIns="0">
            <a:spAutoFit/>
          </a:bodyPr>
          <a:lstStyle/>
          <a:p>
            <a:pPr algn="l">
              <a:lnSpc>
                <a:spcPts val="3781"/>
              </a:lnSpc>
            </a:pPr>
            <a:r>
              <a:rPr lang="en-US" b="true" sz="2700">
                <a:solidFill>
                  <a:srgbClr val="000000"/>
                </a:solidFill>
                <a:latin typeface="DM Sans Bold"/>
                <a:ea typeface="DM Sans Bold"/>
                <a:cs typeface="DM Sans Bold"/>
                <a:sym typeface="DM Sans Bold"/>
              </a:rPr>
              <a:t>Universal U BoltPipeClamps/UniversalExhaustClamps(M 8/ M10)</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25712" y="2270884"/>
            <a:ext cx="2742152" cy="2497312"/>
            <a:chOff x="0" y="0"/>
            <a:chExt cx="3656203" cy="3329750"/>
          </a:xfrm>
        </p:grpSpPr>
        <p:sp>
          <p:nvSpPr>
            <p:cNvPr name="Freeform 3" id="3"/>
            <p:cNvSpPr/>
            <p:nvPr/>
          </p:nvSpPr>
          <p:spPr>
            <a:xfrm flipH="false" flipV="false" rot="0">
              <a:off x="0" y="0"/>
              <a:ext cx="3656203" cy="3329686"/>
            </a:xfrm>
            <a:custGeom>
              <a:avLst/>
              <a:gdLst/>
              <a:ahLst/>
              <a:cxnLst/>
              <a:rect r="r" b="b" t="t" l="l"/>
              <a:pathLst>
                <a:path h="3329686" w="3656203">
                  <a:moveTo>
                    <a:pt x="0" y="0"/>
                  </a:moveTo>
                  <a:lnTo>
                    <a:pt x="3656203" y="0"/>
                  </a:lnTo>
                  <a:lnTo>
                    <a:pt x="3656203" y="3329686"/>
                  </a:lnTo>
                  <a:lnTo>
                    <a:pt x="0" y="3329686"/>
                  </a:lnTo>
                  <a:lnTo>
                    <a:pt x="0" y="0"/>
                  </a:lnTo>
                  <a:close/>
                </a:path>
              </a:pathLst>
            </a:custGeom>
            <a:blipFill>
              <a:blip r:embed="rId2"/>
              <a:stretch>
                <a:fillRect l="0" t="0" r="-74" b="-1"/>
              </a:stretch>
            </a:blipFill>
          </p:spPr>
        </p:sp>
      </p:grpSp>
      <p:grpSp>
        <p:nvGrpSpPr>
          <p:cNvPr name="Group 4" id="4"/>
          <p:cNvGrpSpPr/>
          <p:nvPr/>
        </p:nvGrpSpPr>
        <p:grpSpPr>
          <a:xfrm rot="0">
            <a:off x="5359327" y="2380326"/>
            <a:ext cx="2598830" cy="2278418"/>
            <a:chOff x="0" y="0"/>
            <a:chExt cx="3465106" cy="3037891"/>
          </a:xfrm>
        </p:grpSpPr>
        <p:sp>
          <p:nvSpPr>
            <p:cNvPr name="Freeform 5" id="5"/>
            <p:cNvSpPr/>
            <p:nvPr/>
          </p:nvSpPr>
          <p:spPr>
            <a:xfrm flipH="false" flipV="false" rot="0">
              <a:off x="0" y="0"/>
              <a:ext cx="3465068" cy="3037840"/>
            </a:xfrm>
            <a:custGeom>
              <a:avLst/>
              <a:gdLst/>
              <a:ahLst/>
              <a:cxnLst/>
              <a:rect r="r" b="b" t="t" l="l"/>
              <a:pathLst>
                <a:path h="3037840" w="3465068">
                  <a:moveTo>
                    <a:pt x="0" y="0"/>
                  </a:moveTo>
                  <a:lnTo>
                    <a:pt x="3465068" y="0"/>
                  </a:lnTo>
                  <a:lnTo>
                    <a:pt x="3465068" y="3037840"/>
                  </a:lnTo>
                  <a:lnTo>
                    <a:pt x="0" y="3037840"/>
                  </a:lnTo>
                  <a:lnTo>
                    <a:pt x="0" y="0"/>
                  </a:lnTo>
                  <a:close/>
                </a:path>
              </a:pathLst>
            </a:custGeom>
            <a:blipFill>
              <a:blip r:embed="rId3"/>
              <a:stretch>
                <a:fillRect l="0" t="0" r="-1" b="-1"/>
              </a:stretch>
            </a:blipFill>
          </p:spPr>
        </p:sp>
      </p:grpSp>
      <p:grpSp>
        <p:nvGrpSpPr>
          <p:cNvPr name="Group 6" id="6"/>
          <p:cNvGrpSpPr/>
          <p:nvPr/>
        </p:nvGrpSpPr>
        <p:grpSpPr>
          <a:xfrm rot="0">
            <a:off x="10082889" y="2400843"/>
            <a:ext cx="2163937" cy="2256549"/>
            <a:chOff x="0" y="0"/>
            <a:chExt cx="2885250" cy="3008732"/>
          </a:xfrm>
        </p:grpSpPr>
        <p:sp>
          <p:nvSpPr>
            <p:cNvPr name="Freeform 7" id="7"/>
            <p:cNvSpPr/>
            <p:nvPr/>
          </p:nvSpPr>
          <p:spPr>
            <a:xfrm flipH="false" flipV="false" rot="0">
              <a:off x="0" y="0"/>
              <a:ext cx="2885186" cy="3008757"/>
            </a:xfrm>
            <a:custGeom>
              <a:avLst/>
              <a:gdLst/>
              <a:ahLst/>
              <a:cxnLst/>
              <a:rect r="r" b="b" t="t" l="l"/>
              <a:pathLst>
                <a:path h="3008757" w="2885186">
                  <a:moveTo>
                    <a:pt x="0" y="0"/>
                  </a:moveTo>
                  <a:lnTo>
                    <a:pt x="2885186" y="0"/>
                  </a:lnTo>
                  <a:lnTo>
                    <a:pt x="2885186" y="3008757"/>
                  </a:lnTo>
                  <a:lnTo>
                    <a:pt x="0" y="3008757"/>
                  </a:lnTo>
                  <a:lnTo>
                    <a:pt x="0" y="0"/>
                  </a:lnTo>
                  <a:close/>
                </a:path>
              </a:pathLst>
            </a:custGeom>
            <a:blipFill>
              <a:blip r:embed="rId4"/>
              <a:stretch>
                <a:fillRect l="0" t="-16" r="-2" b="0"/>
              </a:stretch>
            </a:blipFill>
          </p:spPr>
        </p:sp>
      </p:grpSp>
      <p:grpSp>
        <p:nvGrpSpPr>
          <p:cNvPr name="Group 8" id="8"/>
          <p:cNvGrpSpPr/>
          <p:nvPr/>
        </p:nvGrpSpPr>
        <p:grpSpPr>
          <a:xfrm rot="0">
            <a:off x="14625714" y="2271255"/>
            <a:ext cx="1746694" cy="2324481"/>
            <a:chOff x="0" y="0"/>
            <a:chExt cx="2328926" cy="3099308"/>
          </a:xfrm>
        </p:grpSpPr>
        <p:sp>
          <p:nvSpPr>
            <p:cNvPr name="Freeform 9" id="9"/>
            <p:cNvSpPr/>
            <p:nvPr/>
          </p:nvSpPr>
          <p:spPr>
            <a:xfrm flipH="false" flipV="false" rot="0">
              <a:off x="0" y="0"/>
              <a:ext cx="2328926" cy="3099308"/>
            </a:xfrm>
            <a:custGeom>
              <a:avLst/>
              <a:gdLst/>
              <a:ahLst/>
              <a:cxnLst/>
              <a:rect r="r" b="b" t="t" l="l"/>
              <a:pathLst>
                <a:path h="3099308" w="2328926">
                  <a:moveTo>
                    <a:pt x="0" y="0"/>
                  </a:moveTo>
                  <a:lnTo>
                    <a:pt x="2328926" y="0"/>
                  </a:lnTo>
                  <a:lnTo>
                    <a:pt x="2328926" y="3099308"/>
                  </a:lnTo>
                  <a:lnTo>
                    <a:pt x="0" y="3099308"/>
                  </a:lnTo>
                  <a:lnTo>
                    <a:pt x="0" y="0"/>
                  </a:lnTo>
                  <a:close/>
                </a:path>
              </a:pathLst>
            </a:custGeom>
            <a:blipFill>
              <a:blip r:embed="rId5"/>
              <a:stretch>
                <a:fillRect l="0" t="-15" r="-1" b="-79"/>
              </a:stretch>
            </a:blipFill>
          </p:spPr>
        </p:sp>
      </p:grpSp>
      <p:grpSp>
        <p:nvGrpSpPr>
          <p:cNvPr name="Group 10" id="10"/>
          <p:cNvGrpSpPr/>
          <p:nvPr/>
        </p:nvGrpSpPr>
        <p:grpSpPr>
          <a:xfrm rot="0">
            <a:off x="1663208" y="5848226"/>
            <a:ext cx="2025358" cy="2784481"/>
            <a:chOff x="0" y="0"/>
            <a:chExt cx="2700477" cy="3712642"/>
          </a:xfrm>
        </p:grpSpPr>
        <p:sp>
          <p:nvSpPr>
            <p:cNvPr name="Freeform 11" id="11"/>
            <p:cNvSpPr/>
            <p:nvPr/>
          </p:nvSpPr>
          <p:spPr>
            <a:xfrm flipH="false" flipV="false" rot="0">
              <a:off x="0" y="0"/>
              <a:ext cx="2700528" cy="3712591"/>
            </a:xfrm>
            <a:custGeom>
              <a:avLst/>
              <a:gdLst/>
              <a:ahLst/>
              <a:cxnLst/>
              <a:rect r="r" b="b" t="t" l="l"/>
              <a:pathLst>
                <a:path h="3712591" w="2700528">
                  <a:moveTo>
                    <a:pt x="0" y="0"/>
                  </a:moveTo>
                  <a:lnTo>
                    <a:pt x="2700528" y="0"/>
                  </a:lnTo>
                  <a:lnTo>
                    <a:pt x="2700528" y="3712591"/>
                  </a:lnTo>
                  <a:lnTo>
                    <a:pt x="0" y="3712591"/>
                  </a:lnTo>
                  <a:lnTo>
                    <a:pt x="0" y="0"/>
                  </a:lnTo>
                  <a:close/>
                </a:path>
              </a:pathLst>
            </a:custGeom>
            <a:blipFill>
              <a:blip r:embed="rId6"/>
              <a:stretch>
                <a:fillRect l="0" t="-13" r="1" b="-1"/>
              </a:stretch>
            </a:blipFill>
          </p:spPr>
        </p:sp>
      </p:grpSp>
      <p:grpSp>
        <p:nvGrpSpPr>
          <p:cNvPr name="Group 12" id="12"/>
          <p:cNvGrpSpPr/>
          <p:nvPr/>
        </p:nvGrpSpPr>
        <p:grpSpPr>
          <a:xfrm rot="0">
            <a:off x="5524195" y="6142330"/>
            <a:ext cx="2503227" cy="2493340"/>
            <a:chOff x="0" y="0"/>
            <a:chExt cx="3337636" cy="3324454"/>
          </a:xfrm>
        </p:grpSpPr>
        <p:sp>
          <p:nvSpPr>
            <p:cNvPr name="Freeform 13" id="13"/>
            <p:cNvSpPr/>
            <p:nvPr/>
          </p:nvSpPr>
          <p:spPr>
            <a:xfrm flipH="false" flipV="false" rot="0">
              <a:off x="0" y="0"/>
              <a:ext cx="3337687" cy="3324479"/>
            </a:xfrm>
            <a:custGeom>
              <a:avLst/>
              <a:gdLst/>
              <a:ahLst/>
              <a:cxnLst/>
              <a:rect r="r" b="b" t="t" l="l"/>
              <a:pathLst>
                <a:path h="3324479" w="3337687">
                  <a:moveTo>
                    <a:pt x="0" y="0"/>
                  </a:moveTo>
                  <a:lnTo>
                    <a:pt x="3337687" y="0"/>
                  </a:lnTo>
                  <a:lnTo>
                    <a:pt x="3337687" y="3324479"/>
                  </a:lnTo>
                  <a:lnTo>
                    <a:pt x="0" y="3324479"/>
                  </a:lnTo>
                  <a:lnTo>
                    <a:pt x="0" y="0"/>
                  </a:lnTo>
                  <a:close/>
                </a:path>
              </a:pathLst>
            </a:custGeom>
            <a:blipFill>
              <a:blip r:embed="rId7"/>
              <a:stretch>
                <a:fillRect l="0" t="-14" r="1" b="0"/>
              </a:stretch>
            </a:blipFill>
          </p:spPr>
        </p:sp>
      </p:grpSp>
      <p:grpSp>
        <p:nvGrpSpPr>
          <p:cNvPr name="Group 14" id="14"/>
          <p:cNvGrpSpPr/>
          <p:nvPr/>
        </p:nvGrpSpPr>
        <p:grpSpPr>
          <a:xfrm rot="0">
            <a:off x="9867595" y="6216853"/>
            <a:ext cx="2244566" cy="2340664"/>
            <a:chOff x="0" y="0"/>
            <a:chExt cx="2992755" cy="3120885"/>
          </a:xfrm>
        </p:grpSpPr>
        <p:sp>
          <p:nvSpPr>
            <p:cNvPr name="Freeform 15" id="15"/>
            <p:cNvSpPr/>
            <p:nvPr/>
          </p:nvSpPr>
          <p:spPr>
            <a:xfrm flipH="false" flipV="false" rot="0">
              <a:off x="0" y="0"/>
              <a:ext cx="2992755" cy="3120898"/>
            </a:xfrm>
            <a:custGeom>
              <a:avLst/>
              <a:gdLst/>
              <a:ahLst/>
              <a:cxnLst/>
              <a:rect r="r" b="b" t="t" l="l"/>
              <a:pathLst>
                <a:path h="3120898" w="2992755">
                  <a:moveTo>
                    <a:pt x="0" y="0"/>
                  </a:moveTo>
                  <a:lnTo>
                    <a:pt x="2992755" y="0"/>
                  </a:lnTo>
                  <a:lnTo>
                    <a:pt x="2992755" y="3120898"/>
                  </a:lnTo>
                  <a:lnTo>
                    <a:pt x="0" y="3120898"/>
                  </a:lnTo>
                  <a:lnTo>
                    <a:pt x="0" y="0"/>
                  </a:lnTo>
                  <a:close/>
                </a:path>
              </a:pathLst>
            </a:custGeom>
            <a:blipFill>
              <a:blip r:embed="rId8"/>
              <a:stretch>
                <a:fillRect l="0" t="-16" r="-1" b="0"/>
              </a:stretch>
            </a:blipFill>
          </p:spPr>
        </p:sp>
      </p:grpSp>
      <p:grpSp>
        <p:nvGrpSpPr>
          <p:cNvPr name="Group 16" id="16"/>
          <p:cNvGrpSpPr/>
          <p:nvPr/>
        </p:nvGrpSpPr>
        <p:grpSpPr>
          <a:xfrm rot="0">
            <a:off x="13867209" y="6310093"/>
            <a:ext cx="3262570" cy="2157813"/>
            <a:chOff x="0" y="0"/>
            <a:chExt cx="4350093" cy="2877083"/>
          </a:xfrm>
        </p:grpSpPr>
        <p:sp>
          <p:nvSpPr>
            <p:cNvPr name="Freeform 17" id="17"/>
            <p:cNvSpPr/>
            <p:nvPr/>
          </p:nvSpPr>
          <p:spPr>
            <a:xfrm flipH="false" flipV="false" rot="0">
              <a:off x="0" y="0"/>
              <a:ext cx="4350131" cy="2877058"/>
            </a:xfrm>
            <a:custGeom>
              <a:avLst/>
              <a:gdLst/>
              <a:ahLst/>
              <a:cxnLst/>
              <a:rect r="r" b="b" t="t" l="l"/>
              <a:pathLst>
                <a:path h="2877058" w="4350131">
                  <a:moveTo>
                    <a:pt x="0" y="0"/>
                  </a:moveTo>
                  <a:lnTo>
                    <a:pt x="4350131" y="0"/>
                  </a:lnTo>
                  <a:lnTo>
                    <a:pt x="4350131" y="2877058"/>
                  </a:lnTo>
                  <a:lnTo>
                    <a:pt x="0" y="2877058"/>
                  </a:lnTo>
                  <a:lnTo>
                    <a:pt x="0" y="0"/>
                  </a:lnTo>
                  <a:close/>
                </a:path>
              </a:pathLst>
            </a:custGeom>
            <a:blipFill>
              <a:blip r:embed="rId9"/>
              <a:stretch>
                <a:fillRect l="0" t="-17" r="0" b="0"/>
              </a:stretch>
            </a:blipFill>
          </p:spPr>
        </p:sp>
      </p:grpSp>
      <p:grpSp>
        <p:nvGrpSpPr>
          <p:cNvPr name="Group 18" id="18"/>
          <p:cNvGrpSpPr/>
          <p:nvPr/>
        </p:nvGrpSpPr>
        <p:grpSpPr>
          <a:xfrm rot="0">
            <a:off x="0" y="28937"/>
            <a:ext cx="2914650" cy="876300"/>
            <a:chOff x="0" y="0"/>
            <a:chExt cx="3886200" cy="1168400"/>
          </a:xfrm>
        </p:grpSpPr>
        <p:sp>
          <p:nvSpPr>
            <p:cNvPr name="Freeform 19" id="19"/>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10"/>
              <a:stretch>
                <a:fillRect l="0" t="-54438" r="0" b="-67301"/>
              </a:stretch>
            </a:blipFill>
          </p:spPr>
        </p:sp>
      </p:grpSp>
      <p:sp>
        <p:nvSpPr>
          <p:cNvPr name="TextBox 20" id="20"/>
          <p:cNvSpPr txBox="true"/>
          <p:nvPr/>
        </p:nvSpPr>
        <p:spPr>
          <a:xfrm rot="0">
            <a:off x="6175496" y="181651"/>
            <a:ext cx="6054662" cy="980942"/>
          </a:xfrm>
          <a:prstGeom prst="rect">
            <a:avLst/>
          </a:prstGeom>
        </p:spPr>
        <p:txBody>
          <a:bodyPr anchor="t" rtlCol="false" tIns="0" lIns="0" bIns="0" rIns="0">
            <a:spAutoFit/>
          </a:bodyPr>
          <a:lstStyle/>
          <a:p>
            <a:pPr algn="l">
              <a:lnSpc>
                <a:spcPts val="7881"/>
              </a:lnSpc>
            </a:pPr>
            <a:r>
              <a:rPr lang="en-US" b="true" sz="5629">
                <a:solidFill>
                  <a:srgbClr val="000000"/>
                </a:solidFill>
                <a:latin typeface="DM Sans Bold"/>
                <a:ea typeface="DM Sans Bold"/>
                <a:cs typeface="DM Sans Bold"/>
                <a:sym typeface="DM Sans Bold"/>
              </a:rPr>
              <a:t>V-BAND CLAMPS</a:t>
            </a:r>
          </a:p>
        </p:txBody>
      </p:sp>
      <p:sp>
        <p:nvSpPr>
          <p:cNvPr name="TextBox 21" id="21"/>
          <p:cNvSpPr txBox="true"/>
          <p:nvPr/>
        </p:nvSpPr>
        <p:spPr>
          <a:xfrm rot="0">
            <a:off x="1297591" y="8847953"/>
            <a:ext cx="2495531" cy="874833"/>
          </a:xfrm>
          <a:prstGeom prst="rect">
            <a:avLst/>
          </a:prstGeom>
        </p:spPr>
        <p:txBody>
          <a:bodyPr anchor="t" rtlCol="false" tIns="0" lIns="0" bIns="0" rIns="0">
            <a:spAutoFit/>
          </a:bodyPr>
          <a:lstStyle/>
          <a:p>
            <a:pPr algn="ctr">
              <a:lnSpc>
                <a:spcPts val="3449"/>
              </a:lnSpc>
            </a:pPr>
            <a:r>
              <a:rPr lang="en-US" b="true" sz="2499">
                <a:solidFill>
                  <a:srgbClr val="000000"/>
                </a:solidFill>
                <a:latin typeface="DM Sans Bold"/>
                <a:ea typeface="DM Sans Bold"/>
                <a:cs typeface="DM Sans Bold"/>
                <a:sym typeface="DM Sans Bold"/>
              </a:rPr>
              <a:t>WORM DRIVE V-BAND CLAMP</a:t>
            </a:r>
          </a:p>
        </p:txBody>
      </p:sp>
      <p:sp>
        <p:nvSpPr>
          <p:cNvPr name="TextBox 22" id="22"/>
          <p:cNvSpPr txBox="true"/>
          <p:nvPr/>
        </p:nvSpPr>
        <p:spPr>
          <a:xfrm rot="0">
            <a:off x="1506598" y="4733153"/>
            <a:ext cx="2997737" cy="874833"/>
          </a:xfrm>
          <a:prstGeom prst="rect">
            <a:avLst/>
          </a:prstGeom>
        </p:spPr>
        <p:txBody>
          <a:bodyPr anchor="t" rtlCol="false" tIns="0" lIns="0" bIns="0" rIns="0">
            <a:spAutoFit/>
          </a:bodyPr>
          <a:lstStyle/>
          <a:p>
            <a:pPr algn="ctr">
              <a:lnSpc>
                <a:spcPts val="3449"/>
              </a:lnSpc>
            </a:pPr>
            <a:r>
              <a:rPr lang="en-US" b="true" sz="2499">
                <a:solidFill>
                  <a:srgbClr val="000000"/>
                </a:solidFill>
                <a:latin typeface="DM Sans Bold"/>
                <a:ea typeface="DM Sans Bold"/>
                <a:cs typeface="DM Sans Bold"/>
                <a:sym typeface="DM Sans Bold"/>
              </a:rPr>
              <a:t>V-BAND CLAMP (EUROPEAN STYLE)</a:t>
            </a:r>
          </a:p>
        </p:txBody>
      </p:sp>
      <p:sp>
        <p:nvSpPr>
          <p:cNvPr name="TextBox 23" id="23"/>
          <p:cNvSpPr txBox="true"/>
          <p:nvPr/>
        </p:nvSpPr>
        <p:spPr>
          <a:xfrm rot="0">
            <a:off x="5638495" y="4733506"/>
            <a:ext cx="2495531" cy="874833"/>
          </a:xfrm>
          <a:prstGeom prst="rect">
            <a:avLst/>
          </a:prstGeom>
        </p:spPr>
        <p:txBody>
          <a:bodyPr anchor="t" rtlCol="false" tIns="0" lIns="0" bIns="0" rIns="0">
            <a:spAutoFit/>
          </a:bodyPr>
          <a:lstStyle/>
          <a:p>
            <a:pPr algn="ctr">
              <a:lnSpc>
                <a:spcPts val="3449"/>
              </a:lnSpc>
            </a:pPr>
            <a:r>
              <a:rPr lang="en-US" b="true" sz="2499">
                <a:solidFill>
                  <a:srgbClr val="000000"/>
                </a:solidFill>
                <a:latin typeface="DM Sans Bold"/>
                <a:ea typeface="DM Sans Bold"/>
                <a:cs typeface="DM Sans Bold"/>
                <a:sym typeface="DM Sans Bold"/>
              </a:rPr>
              <a:t>V-BAND CLAMP (T-BOLT)</a:t>
            </a:r>
          </a:p>
        </p:txBody>
      </p:sp>
      <p:sp>
        <p:nvSpPr>
          <p:cNvPr name="TextBox 24" id="24"/>
          <p:cNvSpPr txBox="true"/>
          <p:nvPr/>
        </p:nvSpPr>
        <p:spPr>
          <a:xfrm rot="0">
            <a:off x="5618874" y="8847953"/>
            <a:ext cx="2522801" cy="874833"/>
          </a:xfrm>
          <a:prstGeom prst="rect">
            <a:avLst/>
          </a:prstGeom>
        </p:spPr>
        <p:txBody>
          <a:bodyPr anchor="t" rtlCol="false" tIns="0" lIns="0" bIns="0" rIns="0">
            <a:spAutoFit/>
          </a:bodyPr>
          <a:lstStyle/>
          <a:p>
            <a:pPr algn="just">
              <a:lnSpc>
                <a:spcPts val="3449"/>
              </a:lnSpc>
            </a:pPr>
            <a:r>
              <a:rPr lang="en-US" b="true" sz="2499">
                <a:solidFill>
                  <a:srgbClr val="000000"/>
                </a:solidFill>
                <a:latin typeface="DM Sans Bold"/>
                <a:ea typeface="DM Sans Bold"/>
                <a:cs typeface="DM Sans Bold"/>
                <a:sym typeface="DM Sans Bold"/>
              </a:rPr>
              <a:t>QUICK RELEASE V-BAND CLAMP</a:t>
            </a:r>
          </a:p>
        </p:txBody>
      </p:sp>
      <p:sp>
        <p:nvSpPr>
          <p:cNvPr name="TextBox 25" id="25"/>
          <p:cNvSpPr txBox="true"/>
          <p:nvPr/>
        </p:nvSpPr>
        <p:spPr>
          <a:xfrm rot="0">
            <a:off x="9941881" y="8847953"/>
            <a:ext cx="2547014" cy="874833"/>
          </a:xfrm>
          <a:prstGeom prst="rect">
            <a:avLst/>
          </a:prstGeom>
        </p:spPr>
        <p:txBody>
          <a:bodyPr anchor="t" rtlCol="false" tIns="0" lIns="0" bIns="0" rIns="0">
            <a:spAutoFit/>
          </a:bodyPr>
          <a:lstStyle/>
          <a:p>
            <a:pPr algn="ctr">
              <a:lnSpc>
                <a:spcPts val="3449"/>
              </a:lnSpc>
            </a:pPr>
            <a:r>
              <a:rPr lang="en-US" b="true" sz="2499">
                <a:solidFill>
                  <a:srgbClr val="000000"/>
                </a:solidFill>
                <a:latin typeface="DM Sans Bold"/>
                <a:ea typeface="DM Sans Bold"/>
                <a:cs typeface="DM Sans Bold"/>
                <a:sym typeface="DM Sans Bold"/>
              </a:rPr>
              <a:t>SPRING LOADED V BAND CLAMP</a:t>
            </a:r>
          </a:p>
        </p:txBody>
      </p:sp>
      <p:sp>
        <p:nvSpPr>
          <p:cNvPr name="TextBox 26" id="26"/>
          <p:cNvSpPr txBox="true"/>
          <p:nvPr/>
        </p:nvSpPr>
        <p:spPr>
          <a:xfrm rot="0">
            <a:off x="9414348" y="4733506"/>
            <a:ext cx="3623320" cy="874833"/>
          </a:xfrm>
          <a:prstGeom prst="rect">
            <a:avLst/>
          </a:prstGeom>
        </p:spPr>
        <p:txBody>
          <a:bodyPr anchor="t" rtlCol="false" tIns="0" lIns="0" bIns="0" rIns="0">
            <a:spAutoFit/>
          </a:bodyPr>
          <a:lstStyle/>
          <a:p>
            <a:pPr algn="ctr">
              <a:lnSpc>
                <a:spcPts val="3449"/>
              </a:lnSpc>
            </a:pPr>
            <a:r>
              <a:rPr lang="en-US" b="true" sz="2499">
                <a:solidFill>
                  <a:srgbClr val="000000"/>
                </a:solidFill>
                <a:latin typeface="DM Sans Bold"/>
                <a:ea typeface="DM Sans Bold"/>
                <a:cs typeface="DM Sans Bold"/>
                <a:sym typeface="DM Sans Bold"/>
              </a:rPr>
              <a:t>DOUBLE HARDWARE T- BOLT V-BAND CLAMP</a:t>
            </a:r>
          </a:p>
        </p:txBody>
      </p:sp>
      <p:sp>
        <p:nvSpPr>
          <p:cNvPr name="TextBox 27" id="27"/>
          <p:cNvSpPr txBox="true"/>
          <p:nvPr/>
        </p:nvSpPr>
        <p:spPr>
          <a:xfrm rot="0">
            <a:off x="14300063" y="8847953"/>
            <a:ext cx="2495531" cy="874833"/>
          </a:xfrm>
          <a:prstGeom prst="rect">
            <a:avLst/>
          </a:prstGeom>
        </p:spPr>
        <p:txBody>
          <a:bodyPr anchor="t" rtlCol="false" tIns="0" lIns="0" bIns="0" rIns="0">
            <a:spAutoFit/>
          </a:bodyPr>
          <a:lstStyle/>
          <a:p>
            <a:pPr algn="ctr">
              <a:lnSpc>
                <a:spcPts val="3449"/>
              </a:lnSpc>
            </a:pPr>
            <a:r>
              <a:rPr lang="en-US" b="true" sz="2499">
                <a:solidFill>
                  <a:srgbClr val="000000"/>
                </a:solidFill>
                <a:latin typeface="DM Sans Bold"/>
                <a:ea typeface="DM Sans Bold"/>
                <a:cs typeface="DM Sans Bold"/>
                <a:sym typeface="DM Sans Bold"/>
              </a:rPr>
              <a:t>THUMB-TURN V-BAND CLAMP</a:t>
            </a:r>
          </a:p>
        </p:txBody>
      </p:sp>
      <p:sp>
        <p:nvSpPr>
          <p:cNvPr name="TextBox 28" id="28"/>
          <p:cNvSpPr txBox="true"/>
          <p:nvPr/>
        </p:nvSpPr>
        <p:spPr>
          <a:xfrm rot="0">
            <a:off x="14072349" y="4733506"/>
            <a:ext cx="3500599" cy="874833"/>
          </a:xfrm>
          <a:prstGeom prst="rect">
            <a:avLst/>
          </a:prstGeom>
        </p:spPr>
        <p:txBody>
          <a:bodyPr anchor="t" rtlCol="false" tIns="0" lIns="0" bIns="0" rIns="0">
            <a:spAutoFit/>
          </a:bodyPr>
          <a:lstStyle/>
          <a:p>
            <a:pPr algn="ctr">
              <a:lnSpc>
                <a:spcPts val="3449"/>
              </a:lnSpc>
            </a:pPr>
            <a:r>
              <a:rPr lang="en-US" b="true" sz="2499">
                <a:solidFill>
                  <a:srgbClr val="000000"/>
                </a:solidFill>
                <a:latin typeface="DM Sans Bold"/>
                <a:ea typeface="DM Sans Bold"/>
                <a:cs typeface="DM Sans Bold"/>
                <a:sym typeface="DM Sans Bold"/>
              </a:rPr>
              <a:t>ROLL FORMED T-BOLT V-BAND CLAMP</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046094" y="1894332"/>
            <a:ext cx="2934833" cy="3247892"/>
            <a:chOff x="0" y="0"/>
            <a:chExt cx="3913111" cy="4330522"/>
          </a:xfrm>
        </p:grpSpPr>
        <p:sp>
          <p:nvSpPr>
            <p:cNvPr name="Freeform 3" id="3"/>
            <p:cNvSpPr/>
            <p:nvPr/>
          </p:nvSpPr>
          <p:spPr>
            <a:xfrm flipH="false" flipV="false" rot="0">
              <a:off x="0" y="0"/>
              <a:ext cx="3913124" cy="4330573"/>
            </a:xfrm>
            <a:custGeom>
              <a:avLst/>
              <a:gdLst/>
              <a:ahLst/>
              <a:cxnLst/>
              <a:rect r="r" b="b" t="t" l="l"/>
              <a:pathLst>
                <a:path h="4330573" w="3913124">
                  <a:moveTo>
                    <a:pt x="0" y="0"/>
                  </a:moveTo>
                  <a:lnTo>
                    <a:pt x="3913124" y="0"/>
                  </a:lnTo>
                  <a:lnTo>
                    <a:pt x="3913124" y="4330573"/>
                  </a:lnTo>
                  <a:lnTo>
                    <a:pt x="0" y="4330573"/>
                  </a:lnTo>
                  <a:lnTo>
                    <a:pt x="0" y="0"/>
                  </a:lnTo>
                  <a:close/>
                </a:path>
              </a:pathLst>
            </a:custGeom>
            <a:blipFill>
              <a:blip r:embed="rId2"/>
              <a:stretch>
                <a:fillRect l="0" t="-11" r="0" b="1"/>
              </a:stretch>
            </a:blipFill>
          </p:spPr>
        </p:sp>
      </p:grpSp>
      <p:grpSp>
        <p:nvGrpSpPr>
          <p:cNvPr name="Group 4" id="4"/>
          <p:cNvGrpSpPr/>
          <p:nvPr/>
        </p:nvGrpSpPr>
        <p:grpSpPr>
          <a:xfrm rot="0">
            <a:off x="8082905" y="1939538"/>
            <a:ext cx="2819867" cy="3246749"/>
            <a:chOff x="0" y="0"/>
            <a:chExt cx="3759822" cy="4328998"/>
          </a:xfrm>
        </p:grpSpPr>
        <p:sp>
          <p:nvSpPr>
            <p:cNvPr name="Freeform 5" id="5"/>
            <p:cNvSpPr/>
            <p:nvPr/>
          </p:nvSpPr>
          <p:spPr>
            <a:xfrm flipH="false" flipV="false" rot="0">
              <a:off x="0" y="0"/>
              <a:ext cx="3759835" cy="4329049"/>
            </a:xfrm>
            <a:custGeom>
              <a:avLst/>
              <a:gdLst/>
              <a:ahLst/>
              <a:cxnLst/>
              <a:rect r="r" b="b" t="t" l="l"/>
              <a:pathLst>
                <a:path h="4329049" w="3759835">
                  <a:moveTo>
                    <a:pt x="0" y="0"/>
                  </a:moveTo>
                  <a:lnTo>
                    <a:pt x="3759835" y="0"/>
                  </a:lnTo>
                  <a:lnTo>
                    <a:pt x="3759835" y="4329049"/>
                  </a:lnTo>
                  <a:lnTo>
                    <a:pt x="0" y="4329049"/>
                  </a:lnTo>
                  <a:lnTo>
                    <a:pt x="0" y="0"/>
                  </a:lnTo>
                  <a:close/>
                </a:path>
              </a:pathLst>
            </a:custGeom>
            <a:blipFill>
              <a:blip r:embed="rId3"/>
              <a:stretch>
                <a:fillRect l="0" t="-11" r="0" b="1"/>
              </a:stretch>
            </a:blipFill>
          </p:spPr>
        </p:sp>
      </p:grpSp>
      <p:grpSp>
        <p:nvGrpSpPr>
          <p:cNvPr name="Group 6" id="6"/>
          <p:cNvGrpSpPr/>
          <p:nvPr/>
        </p:nvGrpSpPr>
        <p:grpSpPr>
          <a:xfrm rot="0">
            <a:off x="13629494" y="1939538"/>
            <a:ext cx="2941892" cy="3247892"/>
            <a:chOff x="0" y="0"/>
            <a:chExt cx="3922522" cy="4330522"/>
          </a:xfrm>
        </p:grpSpPr>
        <p:sp>
          <p:nvSpPr>
            <p:cNvPr name="Freeform 7" id="7"/>
            <p:cNvSpPr/>
            <p:nvPr/>
          </p:nvSpPr>
          <p:spPr>
            <a:xfrm flipH="false" flipV="false" rot="0">
              <a:off x="0" y="0"/>
              <a:ext cx="3922522" cy="4330573"/>
            </a:xfrm>
            <a:custGeom>
              <a:avLst/>
              <a:gdLst/>
              <a:ahLst/>
              <a:cxnLst/>
              <a:rect r="r" b="b" t="t" l="l"/>
              <a:pathLst>
                <a:path h="4330573" w="3922522">
                  <a:moveTo>
                    <a:pt x="0" y="0"/>
                  </a:moveTo>
                  <a:lnTo>
                    <a:pt x="3922522" y="0"/>
                  </a:lnTo>
                  <a:lnTo>
                    <a:pt x="3922522" y="4330573"/>
                  </a:lnTo>
                  <a:lnTo>
                    <a:pt x="0" y="4330573"/>
                  </a:lnTo>
                  <a:lnTo>
                    <a:pt x="0" y="0"/>
                  </a:lnTo>
                  <a:close/>
                </a:path>
              </a:pathLst>
            </a:custGeom>
            <a:blipFill>
              <a:blip r:embed="rId4"/>
              <a:stretch>
                <a:fillRect l="0" t="-11" r="-82" b="1"/>
              </a:stretch>
            </a:blipFill>
          </p:spPr>
        </p:sp>
      </p:grpSp>
      <p:grpSp>
        <p:nvGrpSpPr>
          <p:cNvPr name="Group 8" id="8"/>
          <p:cNvGrpSpPr/>
          <p:nvPr/>
        </p:nvGrpSpPr>
        <p:grpSpPr>
          <a:xfrm rot="0">
            <a:off x="1910458" y="6105068"/>
            <a:ext cx="2934786" cy="3152861"/>
            <a:chOff x="0" y="0"/>
            <a:chExt cx="3913048" cy="4203814"/>
          </a:xfrm>
        </p:grpSpPr>
        <p:sp>
          <p:nvSpPr>
            <p:cNvPr name="Freeform 9" id="9"/>
            <p:cNvSpPr/>
            <p:nvPr/>
          </p:nvSpPr>
          <p:spPr>
            <a:xfrm flipH="false" flipV="false" rot="0">
              <a:off x="0" y="0"/>
              <a:ext cx="3912997" cy="4203827"/>
            </a:xfrm>
            <a:custGeom>
              <a:avLst/>
              <a:gdLst/>
              <a:ahLst/>
              <a:cxnLst/>
              <a:rect r="r" b="b" t="t" l="l"/>
              <a:pathLst>
                <a:path h="4203827" w="3912997">
                  <a:moveTo>
                    <a:pt x="0" y="0"/>
                  </a:moveTo>
                  <a:lnTo>
                    <a:pt x="3912997" y="0"/>
                  </a:lnTo>
                  <a:lnTo>
                    <a:pt x="3912997" y="4203827"/>
                  </a:lnTo>
                  <a:lnTo>
                    <a:pt x="0" y="4203827"/>
                  </a:lnTo>
                  <a:lnTo>
                    <a:pt x="0" y="0"/>
                  </a:lnTo>
                  <a:close/>
                </a:path>
              </a:pathLst>
            </a:custGeom>
            <a:blipFill>
              <a:blip r:embed="rId5"/>
              <a:stretch>
                <a:fillRect l="0" t="-11" r="-1" b="0"/>
              </a:stretch>
            </a:blipFill>
          </p:spPr>
        </p:sp>
      </p:grpSp>
      <p:grpSp>
        <p:nvGrpSpPr>
          <p:cNvPr name="Group 10" id="10"/>
          <p:cNvGrpSpPr/>
          <p:nvPr/>
        </p:nvGrpSpPr>
        <p:grpSpPr>
          <a:xfrm rot="0">
            <a:off x="8082905" y="6077893"/>
            <a:ext cx="2835402" cy="3152861"/>
            <a:chOff x="0" y="0"/>
            <a:chExt cx="3780536" cy="4203814"/>
          </a:xfrm>
        </p:grpSpPr>
        <p:sp>
          <p:nvSpPr>
            <p:cNvPr name="Freeform 11" id="11"/>
            <p:cNvSpPr/>
            <p:nvPr/>
          </p:nvSpPr>
          <p:spPr>
            <a:xfrm flipH="false" flipV="false" rot="0">
              <a:off x="0" y="0"/>
              <a:ext cx="3780536" cy="4203827"/>
            </a:xfrm>
            <a:custGeom>
              <a:avLst/>
              <a:gdLst/>
              <a:ahLst/>
              <a:cxnLst/>
              <a:rect r="r" b="b" t="t" l="l"/>
              <a:pathLst>
                <a:path h="4203827" w="3780536">
                  <a:moveTo>
                    <a:pt x="0" y="0"/>
                  </a:moveTo>
                  <a:lnTo>
                    <a:pt x="3780536" y="0"/>
                  </a:lnTo>
                  <a:lnTo>
                    <a:pt x="3780536" y="4203827"/>
                  </a:lnTo>
                  <a:lnTo>
                    <a:pt x="0" y="4203827"/>
                  </a:lnTo>
                  <a:lnTo>
                    <a:pt x="0" y="0"/>
                  </a:lnTo>
                  <a:close/>
                </a:path>
              </a:pathLst>
            </a:custGeom>
            <a:blipFill>
              <a:blip r:embed="rId6"/>
              <a:stretch>
                <a:fillRect l="0" t="-11" r="-155" b="0"/>
              </a:stretch>
            </a:blipFill>
          </p:spPr>
        </p:sp>
      </p:grpSp>
      <p:grpSp>
        <p:nvGrpSpPr>
          <p:cNvPr name="Group 12" id="12"/>
          <p:cNvGrpSpPr/>
          <p:nvPr/>
        </p:nvGrpSpPr>
        <p:grpSpPr>
          <a:xfrm rot="0">
            <a:off x="13629494" y="6145578"/>
            <a:ext cx="2941701" cy="3017853"/>
            <a:chOff x="0" y="0"/>
            <a:chExt cx="3922268" cy="4023804"/>
          </a:xfrm>
        </p:grpSpPr>
        <p:sp>
          <p:nvSpPr>
            <p:cNvPr name="Freeform 13" id="13"/>
            <p:cNvSpPr/>
            <p:nvPr/>
          </p:nvSpPr>
          <p:spPr>
            <a:xfrm flipH="false" flipV="false" rot="0">
              <a:off x="0" y="0"/>
              <a:ext cx="3922268" cy="4023741"/>
            </a:xfrm>
            <a:custGeom>
              <a:avLst/>
              <a:gdLst/>
              <a:ahLst/>
              <a:cxnLst/>
              <a:rect r="r" b="b" t="t" l="l"/>
              <a:pathLst>
                <a:path h="4023741" w="3922268">
                  <a:moveTo>
                    <a:pt x="0" y="0"/>
                  </a:moveTo>
                  <a:lnTo>
                    <a:pt x="3922268" y="0"/>
                  </a:lnTo>
                  <a:lnTo>
                    <a:pt x="3922268" y="4023741"/>
                  </a:lnTo>
                  <a:lnTo>
                    <a:pt x="0" y="4023741"/>
                  </a:lnTo>
                  <a:lnTo>
                    <a:pt x="0" y="0"/>
                  </a:lnTo>
                  <a:close/>
                </a:path>
              </a:pathLst>
            </a:custGeom>
            <a:blipFill>
              <a:blip r:embed="rId7"/>
              <a:stretch>
                <a:fillRect l="0" t="0" r="0" b="-1"/>
              </a:stretch>
            </a:blipFill>
          </p:spPr>
        </p:sp>
      </p:grpSp>
      <p:grpSp>
        <p:nvGrpSpPr>
          <p:cNvPr name="Group 14" id="14"/>
          <p:cNvGrpSpPr/>
          <p:nvPr/>
        </p:nvGrpSpPr>
        <p:grpSpPr>
          <a:xfrm rot="0">
            <a:off x="0" y="28937"/>
            <a:ext cx="2914650" cy="876300"/>
            <a:chOff x="0" y="0"/>
            <a:chExt cx="3886200" cy="1168400"/>
          </a:xfrm>
        </p:grpSpPr>
        <p:sp>
          <p:nvSpPr>
            <p:cNvPr name="Freeform 15" id="15"/>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8"/>
              <a:stretch>
                <a:fillRect l="0" t="-54438" r="0" b="-67301"/>
              </a:stretch>
            </a:blipFill>
          </p:spPr>
        </p:sp>
      </p:grpSp>
      <p:sp>
        <p:nvSpPr>
          <p:cNvPr name="TextBox 16" id="16"/>
          <p:cNvSpPr txBox="true"/>
          <p:nvPr/>
        </p:nvSpPr>
        <p:spPr>
          <a:xfrm rot="0">
            <a:off x="6824415" y="183880"/>
            <a:ext cx="5443404" cy="829523"/>
          </a:xfrm>
          <a:prstGeom prst="rect">
            <a:avLst/>
          </a:prstGeom>
        </p:spPr>
        <p:txBody>
          <a:bodyPr anchor="t" rtlCol="false" tIns="0" lIns="0" bIns="0" rIns="0">
            <a:spAutoFit/>
          </a:bodyPr>
          <a:lstStyle/>
          <a:p>
            <a:pPr algn="l">
              <a:lnSpc>
                <a:spcPts val="6690"/>
              </a:lnSpc>
            </a:pPr>
            <a:r>
              <a:rPr lang="en-US" b="true" sz="4779">
                <a:solidFill>
                  <a:srgbClr val="000000"/>
                </a:solidFill>
                <a:latin typeface="DM Sans Bold"/>
                <a:ea typeface="DM Sans Bold"/>
                <a:cs typeface="DM Sans Bold"/>
                <a:sym typeface="DM Sans Bold"/>
              </a:rPr>
              <a:t>AIR TANK CLAMPS</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91755" y="1894332"/>
            <a:ext cx="15274090" cy="7783525"/>
            <a:chOff x="0" y="0"/>
            <a:chExt cx="20365453" cy="10378034"/>
          </a:xfrm>
        </p:grpSpPr>
        <p:sp>
          <p:nvSpPr>
            <p:cNvPr name="Freeform 3" id="3"/>
            <p:cNvSpPr/>
            <p:nvPr/>
          </p:nvSpPr>
          <p:spPr>
            <a:xfrm flipH="false" flipV="false" rot="0">
              <a:off x="0" y="0"/>
              <a:ext cx="20365465" cy="10378059"/>
            </a:xfrm>
            <a:custGeom>
              <a:avLst/>
              <a:gdLst/>
              <a:ahLst/>
              <a:cxnLst/>
              <a:rect r="r" b="b" t="t" l="l"/>
              <a:pathLst>
                <a:path h="10378059" w="20365465">
                  <a:moveTo>
                    <a:pt x="0" y="0"/>
                  </a:moveTo>
                  <a:lnTo>
                    <a:pt x="20365465" y="0"/>
                  </a:lnTo>
                  <a:lnTo>
                    <a:pt x="20365465" y="10378059"/>
                  </a:lnTo>
                  <a:lnTo>
                    <a:pt x="0" y="10378059"/>
                  </a:lnTo>
                  <a:lnTo>
                    <a:pt x="0" y="0"/>
                  </a:lnTo>
                  <a:close/>
                </a:path>
              </a:pathLst>
            </a:custGeom>
            <a:blipFill>
              <a:blip r:embed="rId2"/>
              <a:stretch>
                <a:fillRect l="0" t="0" r="0" b="0"/>
              </a:stretch>
            </a:blipFill>
          </p:spPr>
        </p:sp>
      </p:grpSp>
      <p:grpSp>
        <p:nvGrpSpPr>
          <p:cNvPr name="Group 4" id="4"/>
          <p:cNvGrpSpPr/>
          <p:nvPr/>
        </p:nvGrpSpPr>
        <p:grpSpPr>
          <a:xfrm rot="0">
            <a:off x="0" y="28937"/>
            <a:ext cx="2914650" cy="876300"/>
            <a:chOff x="0" y="0"/>
            <a:chExt cx="3886200" cy="1168400"/>
          </a:xfrm>
        </p:grpSpPr>
        <p:sp>
          <p:nvSpPr>
            <p:cNvPr name="Freeform 5" id="5"/>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3"/>
              <a:stretch>
                <a:fillRect l="0" t="-54438" r="0" b="-67301"/>
              </a:stretch>
            </a:blipFill>
          </p:spPr>
        </p:sp>
      </p:grpSp>
      <p:sp>
        <p:nvSpPr>
          <p:cNvPr name="TextBox 6" id="6"/>
          <p:cNvSpPr txBox="true"/>
          <p:nvPr/>
        </p:nvSpPr>
        <p:spPr>
          <a:xfrm rot="0">
            <a:off x="7929858" y="193796"/>
            <a:ext cx="2476900" cy="815864"/>
          </a:xfrm>
          <a:prstGeom prst="rect">
            <a:avLst/>
          </a:prstGeom>
        </p:spPr>
        <p:txBody>
          <a:bodyPr anchor="t" rtlCol="false" tIns="0" lIns="0" bIns="0" rIns="0">
            <a:spAutoFit/>
          </a:bodyPr>
          <a:lstStyle/>
          <a:p>
            <a:pPr algn="l">
              <a:lnSpc>
                <a:spcPts val="6567"/>
              </a:lnSpc>
            </a:pPr>
            <a:r>
              <a:rPr lang="en-US" b="true" sz="4691">
                <a:solidFill>
                  <a:srgbClr val="000000"/>
                </a:solidFill>
                <a:latin typeface="DM Sans Bold"/>
                <a:ea typeface="DM Sans Bold"/>
                <a:cs typeface="DM Sans Bold"/>
                <a:sym typeface="DM Sans Bold"/>
              </a:rPr>
              <a:t>CLAMPS</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38031" y="2061372"/>
            <a:ext cx="16020764" cy="2374868"/>
            <a:chOff x="0" y="0"/>
            <a:chExt cx="21361019" cy="3166491"/>
          </a:xfrm>
        </p:grpSpPr>
        <p:sp>
          <p:nvSpPr>
            <p:cNvPr name="Freeform 3" id="3"/>
            <p:cNvSpPr/>
            <p:nvPr/>
          </p:nvSpPr>
          <p:spPr>
            <a:xfrm flipH="false" flipV="false" rot="0">
              <a:off x="0" y="0"/>
              <a:ext cx="21361019" cy="3166491"/>
            </a:xfrm>
            <a:custGeom>
              <a:avLst/>
              <a:gdLst/>
              <a:ahLst/>
              <a:cxnLst/>
              <a:rect r="r" b="b" t="t" l="l"/>
              <a:pathLst>
                <a:path h="3166491" w="21361019">
                  <a:moveTo>
                    <a:pt x="0" y="0"/>
                  </a:moveTo>
                  <a:lnTo>
                    <a:pt x="21361019" y="0"/>
                  </a:lnTo>
                  <a:lnTo>
                    <a:pt x="21361019" y="3166491"/>
                  </a:lnTo>
                  <a:lnTo>
                    <a:pt x="0" y="3166491"/>
                  </a:lnTo>
                  <a:lnTo>
                    <a:pt x="0" y="0"/>
                  </a:lnTo>
                  <a:close/>
                </a:path>
              </a:pathLst>
            </a:custGeom>
            <a:blipFill>
              <a:blip r:embed="rId2"/>
              <a:stretch>
                <a:fillRect l="0" t="-1" r="-3" b="0"/>
              </a:stretch>
            </a:blipFill>
          </p:spPr>
        </p:sp>
      </p:grpSp>
      <p:grpSp>
        <p:nvGrpSpPr>
          <p:cNvPr name="Group 4" id="4"/>
          <p:cNvGrpSpPr/>
          <p:nvPr/>
        </p:nvGrpSpPr>
        <p:grpSpPr>
          <a:xfrm rot="0">
            <a:off x="1238031" y="5143690"/>
            <a:ext cx="15884490" cy="3070060"/>
            <a:chOff x="0" y="0"/>
            <a:chExt cx="21179320" cy="4093413"/>
          </a:xfrm>
        </p:grpSpPr>
        <p:sp>
          <p:nvSpPr>
            <p:cNvPr name="Freeform 5" id="5"/>
            <p:cNvSpPr/>
            <p:nvPr/>
          </p:nvSpPr>
          <p:spPr>
            <a:xfrm flipH="false" flipV="false" rot="0">
              <a:off x="0" y="0"/>
              <a:ext cx="21179282" cy="4093464"/>
            </a:xfrm>
            <a:custGeom>
              <a:avLst/>
              <a:gdLst/>
              <a:ahLst/>
              <a:cxnLst/>
              <a:rect r="r" b="b" t="t" l="l"/>
              <a:pathLst>
                <a:path h="4093464" w="21179282">
                  <a:moveTo>
                    <a:pt x="0" y="0"/>
                  </a:moveTo>
                  <a:lnTo>
                    <a:pt x="21179282" y="0"/>
                  </a:lnTo>
                  <a:lnTo>
                    <a:pt x="21179282" y="4093464"/>
                  </a:lnTo>
                  <a:lnTo>
                    <a:pt x="0" y="4093464"/>
                  </a:lnTo>
                  <a:lnTo>
                    <a:pt x="0" y="0"/>
                  </a:lnTo>
                  <a:close/>
                </a:path>
              </a:pathLst>
            </a:custGeom>
            <a:blipFill>
              <a:blip r:embed="rId3"/>
              <a:stretch>
                <a:fillRect l="0" t="-12" r="0" b="1"/>
              </a:stretch>
            </a:blipFill>
          </p:spPr>
        </p:sp>
      </p:grpSp>
      <p:grpSp>
        <p:nvGrpSpPr>
          <p:cNvPr name="Group 6" id="6"/>
          <p:cNvGrpSpPr/>
          <p:nvPr/>
        </p:nvGrpSpPr>
        <p:grpSpPr>
          <a:xfrm rot="0">
            <a:off x="0" y="28937"/>
            <a:ext cx="2914650" cy="876300"/>
            <a:chOff x="0" y="0"/>
            <a:chExt cx="3886200" cy="1168400"/>
          </a:xfrm>
        </p:grpSpPr>
        <p:sp>
          <p:nvSpPr>
            <p:cNvPr name="Freeform 7" id="7"/>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4"/>
              <a:stretch>
                <a:fillRect l="0" t="-54438" r="0" b="-67301"/>
              </a:stretch>
            </a:blipFill>
          </p:spPr>
        </p:sp>
      </p:grpSp>
      <p:sp>
        <p:nvSpPr>
          <p:cNvPr name="TextBox 8" id="8"/>
          <p:cNvSpPr txBox="true"/>
          <p:nvPr/>
        </p:nvSpPr>
        <p:spPr>
          <a:xfrm rot="0">
            <a:off x="7929858" y="193796"/>
            <a:ext cx="2476900" cy="815864"/>
          </a:xfrm>
          <a:prstGeom prst="rect">
            <a:avLst/>
          </a:prstGeom>
        </p:spPr>
        <p:txBody>
          <a:bodyPr anchor="t" rtlCol="false" tIns="0" lIns="0" bIns="0" rIns="0">
            <a:spAutoFit/>
          </a:bodyPr>
          <a:lstStyle/>
          <a:p>
            <a:pPr algn="l">
              <a:lnSpc>
                <a:spcPts val="6567"/>
              </a:lnSpc>
            </a:pPr>
            <a:r>
              <a:rPr lang="en-US" b="true" sz="4691">
                <a:solidFill>
                  <a:srgbClr val="000000"/>
                </a:solidFill>
                <a:latin typeface="DM Sans Bold"/>
                <a:ea typeface="DM Sans Bold"/>
                <a:cs typeface="DM Sans Bold"/>
                <a:sym typeface="DM Sans Bold"/>
              </a:rPr>
              <a:t>CLAMPS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320392" y="2422093"/>
            <a:ext cx="7521416" cy="6086846"/>
            <a:chOff x="0" y="0"/>
            <a:chExt cx="10028555" cy="8115795"/>
          </a:xfrm>
        </p:grpSpPr>
        <p:sp>
          <p:nvSpPr>
            <p:cNvPr name="Freeform 3" id="3"/>
            <p:cNvSpPr/>
            <p:nvPr/>
          </p:nvSpPr>
          <p:spPr>
            <a:xfrm flipH="false" flipV="false" rot="0">
              <a:off x="0" y="0"/>
              <a:ext cx="10028555" cy="8115808"/>
            </a:xfrm>
            <a:custGeom>
              <a:avLst/>
              <a:gdLst/>
              <a:ahLst/>
              <a:cxnLst/>
              <a:rect r="r" b="b" t="t" l="l"/>
              <a:pathLst>
                <a:path h="8115808" w="10028555">
                  <a:moveTo>
                    <a:pt x="0" y="0"/>
                  </a:moveTo>
                  <a:lnTo>
                    <a:pt x="10028555" y="0"/>
                  </a:lnTo>
                  <a:lnTo>
                    <a:pt x="10028555" y="8115808"/>
                  </a:lnTo>
                  <a:lnTo>
                    <a:pt x="0" y="8115808"/>
                  </a:lnTo>
                  <a:lnTo>
                    <a:pt x="0" y="0"/>
                  </a:lnTo>
                  <a:close/>
                </a:path>
              </a:pathLst>
            </a:custGeom>
            <a:blipFill>
              <a:blip r:embed="rId2"/>
              <a:stretch>
                <a:fillRect l="0" t="-6" r="-26" b="0"/>
              </a:stretch>
            </a:blipFill>
          </p:spPr>
        </p:sp>
      </p:grpSp>
      <p:grpSp>
        <p:nvGrpSpPr>
          <p:cNvPr name="Group 4" id="4"/>
          <p:cNvGrpSpPr/>
          <p:nvPr/>
        </p:nvGrpSpPr>
        <p:grpSpPr>
          <a:xfrm rot="0">
            <a:off x="0" y="28937"/>
            <a:ext cx="2914650" cy="876300"/>
            <a:chOff x="0" y="0"/>
            <a:chExt cx="3886200" cy="1168400"/>
          </a:xfrm>
        </p:grpSpPr>
        <p:sp>
          <p:nvSpPr>
            <p:cNvPr name="Freeform 5" id="5"/>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3"/>
              <a:stretch>
                <a:fillRect l="0" t="-54438" r="0" b="-67301"/>
              </a:stretch>
            </a:blipFill>
          </p:spPr>
        </p:sp>
      </p:grpSp>
      <p:sp>
        <p:nvSpPr>
          <p:cNvPr name="TextBox 6" id="6"/>
          <p:cNvSpPr txBox="true"/>
          <p:nvPr/>
        </p:nvSpPr>
        <p:spPr>
          <a:xfrm rot="0">
            <a:off x="6028068" y="62313"/>
            <a:ext cx="5209661" cy="1426959"/>
          </a:xfrm>
          <a:prstGeom prst="rect">
            <a:avLst/>
          </a:prstGeom>
        </p:spPr>
        <p:txBody>
          <a:bodyPr anchor="t" rtlCol="false" tIns="0" lIns="0" bIns="0" rIns="0">
            <a:spAutoFit/>
          </a:bodyPr>
          <a:lstStyle/>
          <a:p>
            <a:pPr algn="l">
              <a:lnSpc>
                <a:spcPts val="11464"/>
              </a:lnSpc>
            </a:pPr>
            <a:r>
              <a:rPr lang="en-US" b="true" sz="8189">
                <a:solidFill>
                  <a:srgbClr val="000000"/>
                </a:solidFill>
                <a:latin typeface="DM Sans Bold"/>
                <a:ea typeface="DM Sans Bold"/>
                <a:cs typeface="DM Sans Bold"/>
                <a:sym typeface="DM Sans Bold"/>
              </a:rPr>
              <a:t>ABOUT US</a:t>
            </a:r>
          </a:p>
        </p:txBody>
      </p:sp>
      <p:sp>
        <p:nvSpPr>
          <p:cNvPr name="TextBox 7" id="7"/>
          <p:cNvSpPr txBox="true"/>
          <p:nvPr/>
        </p:nvSpPr>
        <p:spPr>
          <a:xfrm rot="0">
            <a:off x="8222742" y="2416473"/>
            <a:ext cx="8787517" cy="393306"/>
          </a:xfrm>
          <a:prstGeom prst="rect">
            <a:avLst/>
          </a:prstGeom>
        </p:spPr>
        <p:txBody>
          <a:bodyPr anchor="t" rtlCol="false" tIns="0" lIns="0" bIns="0" rIns="0">
            <a:spAutoFit/>
          </a:bodyPr>
          <a:lstStyle/>
          <a:p>
            <a:pPr algn="l">
              <a:lnSpc>
                <a:spcPts val="3195"/>
              </a:lnSpc>
            </a:pPr>
            <a:r>
              <a:rPr lang="en-US" b="true" sz="2282">
                <a:solidFill>
                  <a:srgbClr val="000000"/>
                </a:solidFill>
                <a:latin typeface="DM Sans Bold"/>
                <a:ea typeface="DM Sans Bold"/>
                <a:cs typeface="DM Sans Bold"/>
                <a:sym typeface="DM Sans Bold"/>
              </a:rPr>
              <a:t>Engineering High-Performance Clamping Solutions Since 1978</a:t>
            </a:r>
          </a:p>
        </p:txBody>
      </p:sp>
      <p:sp>
        <p:nvSpPr>
          <p:cNvPr name="TextBox 8" id="8"/>
          <p:cNvSpPr txBox="true"/>
          <p:nvPr/>
        </p:nvSpPr>
        <p:spPr>
          <a:xfrm rot="0">
            <a:off x="8222742" y="3225698"/>
            <a:ext cx="9076725" cy="2820991"/>
          </a:xfrm>
          <a:prstGeom prst="rect">
            <a:avLst/>
          </a:prstGeom>
        </p:spPr>
        <p:txBody>
          <a:bodyPr anchor="t" rtlCol="false" tIns="0" lIns="0" bIns="0" rIns="0">
            <a:spAutoFit/>
          </a:bodyPr>
          <a:lstStyle/>
          <a:p>
            <a:pPr algn="just">
              <a:lnSpc>
                <a:spcPts val="3186"/>
              </a:lnSpc>
            </a:pPr>
            <a:r>
              <a:rPr lang="en-US" b="true" sz="2282">
                <a:solidFill>
                  <a:srgbClr val="000000"/>
                </a:solidFill>
                <a:latin typeface="DM Sans Bold"/>
                <a:ea typeface="DM Sans Bold"/>
                <a:cs typeface="DM Sans Bold"/>
                <a:sym typeface="DM Sans Bold"/>
              </a:rPr>
              <a:t>Founded in 1978, Invicta Clamps is one of India's leading manufacturers of exhaust clamps, air tank clamps, V-band clamps, and custom clamping solutions. We design and manufacture precision-engineered products that meet the demanding requirements of the automotive, commercial vehicle, industrial, agricultural, marine, and heavy equipment sectors.</a:t>
            </a:r>
          </a:p>
        </p:txBody>
      </p:sp>
      <p:sp>
        <p:nvSpPr>
          <p:cNvPr name="TextBox 9" id="9"/>
          <p:cNvSpPr txBox="true"/>
          <p:nvPr/>
        </p:nvSpPr>
        <p:spPr>
          <a:xfrm rot="0">
            <a:off x="8222742" y="6462598"/>
            <a:ext cx="9076715" cy="393306"/>
          </a:xfrm>
          <a:prstGeom prst="rect">
            <a:avLst/>
          </a:prstGeom>
        </p:spPr>
        <p:txBody>
          <a:bodyPr anchor="t" rtlCol="false" tIns="0" lIns="0" bIns="0" rIns="0">
            <a:spAutoFit/>
          </a:bodyPr>
          <a:lstStyle/>
          <a:p>
            <a:pPr algn="l">
              <a:lnSpc>
                <a:spcPts val="3195"/>
              </a:lnSpc>
            </a:pPr>
            <a:r>
              <a:rPr lang="en-US" b="true" sz="2282" spc="4">
                <a:solidFill>
                  <a:srgbClr val="000000"/>
                </a:solidFill>
                <a:latin typeface="DM Sans Bold"/>
                <a:ea typeface="DM Sans Bold"/>
                <a:cs typeface="DM Sans Bold"/>
                <a:sym typeface="DM Sans Bold"/>
              </a:rPr>
              <a:t>From our integrated manufacturing facilities in India, we supply</a:t>
            </a:r>
          </a:p>
        </p:txBody>
      </p:sp>
      <p:sp>
        <p:nvSpPr>
          <p:cNvPr name="TextBox 10" id="10"/>
          <p:cNvSpPr txBox="true"/>
          <p:nvPr/>
        </p:nvSpPr>
        <p:spPr>
          <a:xfrm rot="0">
            <a:off x="8222742" y="6867211"/>
            <a:ext cx="959453" cy="393306"/>
          </a:xfrm>
          <a:prstGeom prst="rect">
            <a:avLst/>
          </a:prstGeom>
        </p:spPr>
        <p:txBody>
          <a:bodyPr anchor="t" rtlCol="false" tIns="0" lIns="0" bIns="0" rIns="0">
            <a:spAutoFit/>
          </a:bodyPr>
          <a:lstStyle/>
          <a:p>
            <a:pPr algn="l">
              <a:lnSpc>
                <a:spcPts val="3195"/>
              </a:lnSpc>
            </a:pPr>
            <a:r>
              <a:rPr lang="en-US" b="true" sz="2282">
                <a:solidFill>
                  <a:srgbClr val="000000"/>
                </a:solidFill>
                <a:latin typeface="DM Sans Bold"/>
                <a:ea typeface="DM Sans Bold"/>
                <a:cs typeface="DM Sans Bold"/>
                <a:sym typeface="DM Sans Bold"/>
              </a:rPr>
              <a:t>OEMs, </a:t>
            </a:r>
          </a:p>
        </p:txBody>
      </p:sp>
      <p:sp>
        <p:nvSpPr>
          <p:cNvPr name="TextBox 11" id="11"/>
          <p:cNvSpPr txBox="true"/>
          <p:nvPr/>
        </p:nvSpPr>
        <p:spPr>
          <a:xfrm rot="0">
            <a:off x="9477566" y="6867211"/>
            <a:ext cx="875509" cy="393306"/>
          </a:xfrm>
          <a:prstGeom prst="rect">
            <a:avLst/>
          </a:prstGeom>
        </p:spPr>
        <p:txBody>
          <a:bodyPr anchor="t" rtlCol="false" tIns="0" lIns="0" bIns="0" rIns="0">
            <a:spAutoFit/>
          </a:bodyPr>
          <a:lstStyle/>
          <a:p>
            <a:pPr algn="l">
              <a:lnSpc>
                <a:spcPts val="3195"/>
              </a:lnSpc>
            </a:pPr>
            <a:r>
              <a:rPr lang="en-US" b="true" sz="2282">
                <a:solidFill>
                  <a:srgbClr val="000000"/>
                </a:solidFill>
                <a:latin typeface="DM Sans Bold"/>
                <a:ea typeface="DM Sans Bold"/>
                <a:cs typeface="DM Sans Bold"/>
                <a:sym typeface="DM Sans Bold"/>
              </a:rPr>
              <a:t>Tier-1 </a:t>
            </a:r>
          </a:p>
        </p:txBody>
      </p:sp>
      <p:sp>
        <p:nvSpPr>
          <p:cNvPr name="TextBox 12" id="12"/>
          <p:cNvSpPr txBox="true"/>
          <p:nvPr/>
        </p:nvSpPr>
        <p:spPr>
          <a:xfrm rot="0">
            <a:off x="10650083" y="6867211"/>
            <a:ext cx="1463411" cy="393306"/>
          </a:xfrm>
          <a:prstGeom prst="rect">
            <a:avLst/>
          </a:prstGeom>
        </p:spPr>
        <p:txBody>
          <a:bodyPr anchor="t" rtlCol="false" tIns="0" lIns="0" bIns="0" rIns="0">
            <a:spAutoFit/>
          </a:bodyPr>
          <a:lstStyle/>
          <a:p>
            <a:pPr algn="l">
              <a:lnSpc>
                <a:spcPts val="3195"/>
              </a:lnSpc>
            </a:pPr>
            <a:r>
              <a:rPr lang="en-US" b="true" sz="2282">
                <a:solidFill>
                  <a:srgbClr val="000000"/>
                </a:solidFill>
                <a:latin typeface="DM Sans Bold"/>
                <a:ea typeface="DM Sans Bold"/>
                <a:cs typeface="DM Sans Bold"/>
                <a:sym typeface="DM Sans Bold"/>
              </a:rPr>
              <a:t>suppliers, </a:t>
            </a:r>
          </a:p>
        </p:txBody>
      </p:sp>
      <p:sp>
        <p:nvSpPr>
          <p:cNvPr name="TextBox 13" id="13"/>
          <p:cNvSpPr txBox="true"/>
          <p:nvPr/>
        </p:nvSpPr>
        <p:spPr>
          <a:xfrm rot="0">
            <a:off x="12398978" y="6867211"/>
            <a:ext cx="1834067" cy="393306"/>
          </a:xfrm>
          <a:prstGeom prst="rect">
            <a:avLst/>
          </a:prstGeom>
        </p:spPr>
        <p:txBody>
          <a:bodyPr anchor="t" rtlCol="false" tIns="0" lIns="0" bIns="0" rIns="0">
            <a:spAutoFit/>
          </a:bodyPr>
          <a:lstStyle/>
          <a:p>
            <a:pPr algn="l">
              <a:lnSpc>
                <a:spcPts val="3195"/>
              </a:lnSpc>
            </a:pPr>
            <a:r>
              <a:rPr lang="en-US" b="true" sz="2282">
                <a:solidFill>
                  <a:srgbClr val="000000"/>
                </a:solidFill>
                <a:latin typeface="DM Sans Bold"/>
                <a:ea typeface="DM Sans Bold"/>
                <a:cs typeface="DM Sans Bold"/>
                <a:sym typeface="DM Sans Bold"/>
              </a:rPr>
              <a:t>distributors, </a:t>
            </a:r>
          </a:p>
        </p:txBody>
      </p:sp>
      <p:sp>
        <p:nvSpPr>
          <p:cNvPr name="TextBox 14" id="14"/>
          <p:cNvSpPr txBox="true"/>
          <p:nvPr/>
        </p:nvSpPr>
        <p:spPr>
          <a:xfrm rot="0">
            <a:off x="14511261" y="6867211"/>
            <a:ext cx="613334" cy="393306"/>
          </a:xfrm>
          <a:prstGeom prst="rect">
            <a:avLst/>
          </a:prstGeom>
        </p:spPr>
        <p:txBody>
          <a:bodyPr anchor="t" rtlCol="false" tIns="0" lIns="0" bIns="0" rIns="0">
            <a:spAutoFit/>
          </a:bodyPr>
          <a:lstStyle/>
          <a:p>
            <a:pPr algn="l">
              <a:lnSpc>
                <a:spcPts val="3195"/>
              </a:lnSpc>
            </a:pPr>
            <a:r>
              <a:rPr lang="en-US" b="true" sz="2282">
                <a:solidFill>
                  <a:srgbClr val="000000"/>
                </a:solidFill>
                <a:latin typeface="DM Sans Bold"/>
                <a:ea typeface="DM Sans Bold"/>
                <a:cs typeface="DM Sans Bold"/>
                <a:sym typeface="DM Sans Bold"/>
              </a:rPr>
              <a:t>and </a:t>
            </a:r>
          </a:p>
        </p:txBody>
      </p:sp>
      <p:sp>
        <p:nvSpPr>
          <p:cNvPr name="TextBox 15" id="15"/>
          <p:cNvSpPr txBox="true"/>
          <p:nvPr/>
        </p:nvSpPr>
        <p:spPr>
          <a:xfrm rot="0">
            <a:off x="8222742" y="6867211"/>
            <a:ext cx="9076773" cy="1607144"/>
          </a:xfrm>
          <a:prstGeom prst="rect">
            <a:avLst/>
          </a:prstGeom>
        </p:spPr>
        <p:txBody>
          <a:bodyPr anchor="t" rtlCol="false" tIns="0" lIns="0" bIns="0" rIns="0">
            <a:spAutoFit/>
          </a:bodyPr>
          <a:lstStyle/>
          <a:p>
            <a:pPr algn="just">
              <a:lnSpc>
                <a:spcPts val="3186"/>
              </a:lnSpc>
            </a:pPr>
            <a:r>
              <a:rPr lang="en-US" b="true" sz="2282">
                <a:solidFill>
                  <a:srgbClr val="000000"/>
                </a:solidFill>
                <a:latin typeface="DM Sans Bold"/>
                <a:ea typeface="DM Sans Bold"/>
                <a:cs typeface="DM Sans Bold"/>
                <a:sym typeface="DM Sans Bold"/>
              </a:rPr>
              <a:t>aftermarket customers across more than 40 countries, delivering consistent quality, competitive pricing, and dependable global supply.</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031344" y="1799539"/>
            <a:ext cx="2800350" cy="2800350"/>
            <a:chOff x="0" y="0"/>
            <a:chExt cx="3733800" cy="3733800"/>
          </a:xfrm>
        </p:grpSpPr>
        <p:sp>
          <p:nvSpPr>
            <p:cNvPr name="Freeform 3" id="3"/>
            <p:cNvSpPr/>
            <p:nvPr/>
          </p:nvSpPr>
          <p:spPr>
            <a:xfrm flipH="false" flipV="false" rot="0">
              <a:off x="0" y="0"/>
              <a:ext cx="3733800" cy="3733800"/>
            </a:xfrm>
            <a:custGeom>
              <a:avLst/>
              <a:gdLst/>
              <a:ahLst/>
              <a:cxnLst/>
              <a:rect r="r" b="b" t="t" l="l"/>
              <a:pathLst>
                <a:path h="3733800" w="3733800">
                  <a:moveTo>
                    <a:pt x="0" y="0"/>
                  </a:moveTo>
                  <a:lnTo>
                    <a:pt x="3733800" y="0"/>
                  </a:lnTo>
                  <a:lnTo>
                    <a:pt x="3733800" y="3733800"/>
                  </a:lnTo>
                  <a:lnTo>
                    <a:pt x="0" y="3733800"/>
                  </a:lnTo>
                  <a:lnTo>
                    <a:pt x="0" y="0"/>
                  </a:lnTo>
                  <a:close/>
                </a:path>
              </a:pathLst>
            </a:custGeom>
            <a:blipFill>
              <a:blip r:embed="rId2"/>
              <a:stretch>
                <a:fillRect l="0" t="0" r="0" b="0"/>
              </a:stretch>
            </a:blipFill>
          </p:spPr>
        </p:sp>
      </p:grpSp>
      <p:grpSp>
        <p:nvGrpSpPr>
          <p:cNvPr name="Group 4" id="4"/>
          <p:cNvGrpSpPr/>
          <p:nvPr/>
        </p:nvGrpSpPr>
        <p:grpSpPr>
          <a:xfrm rot="0">
            <a:off x="9577864" y="1716938"/>
            <a:ext cx="2962275" cy="2962275"/>
            <a:chOff x="0" y="0"/>
            <a:chExt cx="3949700" cy="3949700"/>
          </a:xfrm>
        </p:grpSpPr>
        <p:sp>
          <p:nvSpPr>
            <p:cNvPr name="Freeform 5" id="5"/>
            <p:cNvSpPr/>
            <p:nvPr/>
          </p:nvSpPr>
          <p:spPr>
            <a:xfrm flipH="false" flipV="false" rot="0">
              <a:off x="0" y="0"/>
              <a:ext cx="3949700" cy="3949700"/>
            </a:xfrm>
            <a:custGeom>
              <a:avLst/>
              <a:gdLst/>
              <a:ahLst/>
              <a:cxnLst/>
              <a:rect r="r" b="b" t="t" l="l"/>
              <a:pathLst>
                <a:path h="3949700" w="3949700">
                  <a:moveTo>
                    <a:pt x="0" y="0"/>
                  </a:moveTo>
                  <a:lnTo>
                    <a:pt x="3949700" y="0"/>
                  </a:lnTo>
                  <a:lnTo>
                    <a:pt x="3949700" y="3949700"/>
                  </a:lnTo>
                  <a:lnTo>
                    <a:pt x="0" y="3949700"/>
                  </a:lnTo>
                  <a:lnTo>
                    <a:pt x="0" y="0"/>
                  </a:lnTo>
                  <a:close/>
                </a:path>
              </a:pathLst>
            </a:custGeom>
            <a:blipFill>
              <a:blip r:embed="rId3"/>
              <a:stretch>
                <a:fillRect l="0" t="0" r="0" b="0"/>
              </a:stretch>
            </a:blipFill>
          </p:spPr>
        </p:sp>
      </p:grpSp>
      <p:grpSp>
        <p:nvGrpSpPr>
          <p:cNvPr name="Group 6" id="6"/>
          <p:cNvGrpSpPr/>
          <p:nvPr/>
        </p:nvGrpSpPr>
        <p:grpSpPr>
          <a:xfrm rot="0">
            <a:off x="13285965" y="1634338"/>
            <a:ext cx="2962275" cy="2962275"/>
            <a:chOff x="0" y="0"/>
            <a:chExt cx="3949700" cy="3949700"/>
          </a:xfrm>
        </p:grpSpPr>
        <p:sp>
          <p:nvSpPr>
            <p:cNvPr name="Freeform 7" id="7"/>
            <p:cNvSpPr/>
            <p:nvPr/>
          </p:nvSpPr>
          <p:spPr>
            <a:xfrm flipH="false" flipV="false" rot="0">
              <a:off x="0" y="0"/>
              <a:ext cx="3949700" cy="3949700"/>
            </a:xfrm>
            <a:custGeom>
              <a:avLst/>
              <a:gdLst/>
              <a:ahLst/>
              <a:cxnLst/>
              <a:rect r="r" b="b" t="t" l="l"/>
              <a:pathLst>
                <a:path h="3949700" w="3949700">
                  <a:moveTo>
                    <a:pt x="0" y="0"/>
                  </a:moveTo>
                  <a:lnTo>
                    <a:pt x="3949700" y="0"/>
                  </a:lnTo>
                  <a:lnTo>
                    <a:pt x="3949700" y="3949700"/>
                  </a:lnTo>
                  <a:lnTo>
                    <a:pt x="0" y="3949700"/>
                  </a:lnTo>
                  <a:lnTo>
                    <a:pt x="0" y="0"/>
                  </a:lnTo>
                  <a:close/>
                </a:path>
              </a:pathLst>
            </a:custGeom>
            <a:blipFill>
              <a:blip r:embed="rId4"/>
              <a:stretch>
                <a:fillRect l="0" t="0" r="0" b="0"/>
              </a:stretch>
            </a:blipFill>
          </p:spPr>
        </p:sp>
      </p:grpSp>
      <p:grpSp>
        <p:nvGrpSpPr>
          <p:cNvPr name="Group 8" id="8"/>
          <p:cNvGrpSpPr/>
          <p:nvPr/>
        </p:nvGrpSpPr>
        <p:grpSpPr>
          <a:xfrm rot="0">
            <a:off x="2001345" y="5375453"/>
            <a:ext cx="3124200" cy="3124200"/>
            <a:chOff x="0" y="0"/>
            <a:chExt cx="4165600" cy="4165600"/>
          </a:xfrm>
        </p:grpSpPr>
        <p:sp>
          <p:nvSpPr>
            <p:cNvPr name="Freeform 9" id="9"/>
            <p:cNvSpPr/>
            <p:nvPr/>
          </p:nvSpPr>
          <p:spPr>
            <a:xfrm flipH="false" flipV="false" rot="0">
              <a:off x="0" y="0"/>
              <a:ext cx="4165600" cy="4165600"/>
            </a:xfrm>
            <a:custGeom>
              <a:avLst/>
              <a:gdLst/>
              <a:ahLst/>
              <a:cxnLst/>
              <a:rect r="r" b="b" t="t" l="l"/>
              <a:pathLst>
                <a:path h="4165600" w="4165600">
                  <a:moveTo>
                    <a:pt x="0" y="0"/>
                  </a:moveTo>
                  <a:lnTo>
                    <a:pt x="4165600" y="0"/>
                  </a:lnTo>
                  <a:lnTo>
                    <a:pt x="4165600" y="4165600"/>
                  </a:lnTo>
                  <a:lnTo>
                    <a:pt x="0" y="4165600"/>
                  </a:lnTo>
                  <a:lnTo>
                    <a:pt x="0" y="0"/>
                  </a:lnTo>
                  <a:close/>
                </a:path>
              </a:pathLst>
            </a:custGeom>
            <a:blipFill>
              <a:blip r:embed="rId5"/>
              <a:stretch>
                <a:fillRect l="0" t="0" r="0" b="0"/>
              </a:stretch>
            </a:blipFill>
          </p:spPr>
        </p:sp>
      </p:grpSp>
      <p:grpSp>
        <p:nvGrpSpPr>
          <p:cNvPr name="Group 10" id="10"/>
          <p:cNvGrpSpPr/>
          <p:nvPr/>
        </p:nvGrpSpPr>
        <p:grpSpPr>
          <a:xfrm rot="0">
            <a:off x="5949477" y="5581974"/>
            <a:ext cx="3048000" cy="3048000"/>
            <a:chOff x="0" y="0"/>
            <a:chExt cx="4064000" cy="4064000"/>
          </a:xfrm>
        </p:grpSpPr>
        <p:sp>
          <p:nvSpPr>
            <p:cNvPr name="Freeform 11" id="11"/>
            <p:cNvSpPr/>
            <p:nvPr/>
          </p:nvSpPr>
          <p:spPr>
            <a:xfrm flipH="false" flipV="false" rot="0">
              <a:off x="0" y="0"/>
              <a:ext cx="4064000" cy="4064000"/>
            </a:xfrm>
            <a:custGeom>
              <a:avLst/>
              <a:gdLst/>
              <a:ahLst/>
              <a:cxnLst/>
              <a:rect r="r" b="b" t="t" l="l"/>
              <a:pathLst>
                <a:path h="4064000" w="4064000">
                  <a:moveTo>
                    <a:pt x="0" y="0"/>
                  </a:moveTo>
                  <a:lnTo>
                    <a:pt x="4064000" y="0"/>
                  </a:lnTo>
                  <a:lnTo>
                    <a:pt x="4064000" y="4064000"/>
                  </a:lnTo>
                  <a:lnTo>
                    <a:pt x="0" y="4064000"/>
                  </a:lnTo>
                  <a:lnTo>
                    <a:pt x="0" y="0"/>
                  </a:lnTo>
                  <a:close/>
                </a:path>
              </a:pathLst>
            </a:custGeom>
            <a:blipFill>
              <a:blip r:embed="rId6"/>
              <a:stretch>
                <a:fillRect l="0" t="0" r="0" b="0"/>
              </a:stretch>
            </a:blipFill>
          </p:spPr>
        </p:sp>
      </p:grpSp>
      <p:grpSp>
        <p:nvGrpSpPr>
          <p:cNvPr name="Group 12" id="12"/>
          <p:cNvGrpSpPr/>
          <p:nvPr/>
        </p:nvGrpSpPr>
        <p:grpSpPr>
          <a:xfrm rot="0">
            <a:off x="9577864" y="5375453"/>
            <a:ext cx="3457575" cy="3457575"/>
            <a:chOff x="0" y="0"/>
            <a:chExt cx="4610100" cy="4610100"/>
          </a:xfrm>
        </p:grpSpPr>
        <p:sp>
          <p:nvSpPr>
            <p:cNvPr name="Freeform 13" id="13"/>
            <p:cNvSpPr/>
            <p:nvPr/>
          </p:nvSpPr>
          <p:spPr>
            <a:xfrm flipH="false" flipV="false" rot="0">
              <a:off x="0" y="0"/>
              <a:ext cx="4610100" cy="4610100"/>
            </a:xfrm>
            <a:custGeom>
              <a:avLst/>
              <a:gdLst/>
              <a:ahLst/>
              <a:cxnLst/>
              <a:rect r="r" b="b" t="t" l="l"/>
              <a:pathLst>
                <a:path h="4610100" w="4610100">
                  <a:moveTo>
                    <a:pt x="0" y="0"/>
                  </a:moveTo>
                  <a:lnTo>
                    <a:pt x="4610100" y="0"/>
                  </a:lnTo>
                  <a:lnTo>
                    <a:pt x="4610100" y="4610100"/>
                  </a:lnTo>
                  <a:lnTo>
                    <a:pt x="0" y="4610100"/>
                  </a:lnTo>
                  <a:lnTo>
                    <a:pt x="0" y="0"/>
                  </a:lnTo>
                  <a:close/>
                </a:path>
              </a:pathLst>
            </a:custGeom>
            <a:blipFill>
              <a:blip r:embed="rId7"/>
              <a:stretch>
                <a:fillRect l="0" t="0" r="0" b="0"/>
              </a:stretch>
            </a:blipFill>
          </p:spPr>
        </p:sp>
      </p:grpSp>
      <p:grpSp>
        <p:nvGrpSpPr>
          <p:cNvPr name="Group 14" id="14"/>
          <p:cNvGrpSpPr/>
          <p:nvPr/>
        </p:nvGrpSpPr>
        <p:grpSpPr>
          <a:xfrm rot="0">
            <a:off x="13436927" y="5424726"/>
            <a:ext cx="3019425" cy="3019425"/>
            <a:chOff x="0" y="0"/>
            <a:chExt cx="4025900" cy="4025900"/>
          </a:xfrm>
        </p:grpSpPr>
        <p:sp>
          <p:nvSpPr>
            <p:cNvPr name="Freeform 15" id="15"/>
            <p:cNvSpPr/>
            <p:nvPr/>
          </p:nvSpPr>
          <p:spPr>
            <a:xfrm flipH="false" flipV="false" rot="0">
              <a:off x="0" y="0"/>
              <a:ext cx="4025900" cy="4025900"/>
            </a:xfrm>
            <a:custGeom>
              <a:avLst/>
              <a:gdLst/>
              <a:ahLst/>
              <a:cxnLst/>
              <a:rect r="r" b="b" t="t" l="l"/>
              <a:pathLst>
                <a:path h="4025900" w="4025900">
                  <a:moveTo>
                    <a:pt x="0" y="0"/>
                  </a:moveTo>
                  <a:lnTo>
                    <a:pt x="4025900" y="0"/>
                  </a:lnTo>
                  <a:lnTo>
                    <a:pt x="4025900" y="4025900"/>
                  </a:lnTo>
                  <a:lnTo>
                    <a:pt x="0" y="4025900"/>
                  </a:lnTo>
                  <a:lnTo>
                    <a:pt x="0" y="0"/>
                  </a:lnTo>
                  <a:close/>
                </a:path>
              </a:pathLst>
            </a:custGeom>
            <a:blipFill>
              <a:blip r:embed="rId8"/>
              <a:stretch>
                <a:fillRect l="0" t="0" r="0" b="0"/>
              </a:stretch>
            </a:blipFill>
          </p:spPr>
        </p:sp>
      </p:grpSp>
      <p:grpSp>
        <p:nvGrpSpPr>
          <p:cNvPr name="Group 16" id="16"/>
          <p:cNvGrpSpPr/>
          <p:nvPr/>
        </p:nvGrpSpPr>
        <p:grpSpPr>
          <a:xfrm rot="0">
            <a:off x="2037559" y="1799539"/>
            <a:ext cx="3048000" cy="3048000"/>
            <a:chOff x="0" y="0"/>
            <a:chExt cx="4064000" cy="4064000"/>
          </a:xfrm>
        </p:grpSpPr>
        <p:sp>
          <p:nvSpPr>
            <p:cNvPr name="Freeform 17" id="17"/>
            <p:cNvSpPr/>
            <p:nvPr/>
          </p:nvSpPr>
          <p:spPr>
            <a:xfrm flipH="false" flipV="false" rot="0">
              <a:off x="0" y="0"/>
              <a:ext cx="4064000" cy="4064000"/>
            </a:xfrm>
            <a:custGeom>
              <a:avLst/>
              <a:gdLst/>
              <a:ahLst/>
              <a:cxnLst/>
              <a:rect r="r" b="b" t="t" l="l"/>
              <a:pathLst>
                <a:path h="4064000" w="4064000">
                  <a:moveTo>
                    <a:pt x="0" y="0"/>
                  </a:moveTo>
                  <a:lnTo>
                    <a:pt x="4064000" y="0"/>
                  </a:lnTo>
                  <a:lnTo>
                    <a:pt x="4064000" y="4064000"/>
                  </a:lnTo>
                  <a:lnTo>
                    <a:pt x="0" y="4064000"/>
                  </a:lnTo>
                  <a:lnTo>
                    <a:pt x="0" y="0"/>
                  </a:lnTo>
                  <a:close/>
                </a:path>
              </a:pathLst>
            </a:custGeom>
            <a:blipFill>
              <a:blip r:embed="rId9"/>
              <a:stretch>
                <a:fillRect l="0" t="0" r="0" b="0"/>
              </a:stretch>
            </a:blipFill>
          </p:spPr>
        </p:sp>
      </p:grpSp>
      <p:grpSp>
        <p:nvGrpSpPr>
          <p:cNvPr name="Group 18" id="18"/>
          <p:cNvGrpSpPr/>
          <p:nvPr/>
        </p:nvGrpSpPr>
        <p:grpSpPr>
          <a:xfrm rot="0">
            <a:off x="0" y="28937"/>
            <a:ext cx="2914650" cy="876300"/>
            <a:chOff x="0" y="0"/>
            <a:chExt cx="3886200" cy="1168400"/>
          </a:xfrm>
        </p:grpSpPr>
        <p:sp>
          <p:nvSpPr>
            <p:cNvPr name="Freeform 19" id="19"/>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10"/>
              <a:stretch>
                <a:fillRect l="0" t="-54438" r="0" b="-67301"/>
              </a:stretch>
            </a:blipFill>
          </p:spPr>
        </p:sp>
      </p:grpSp>
      <p:sp>
        <p:nvSpPr>
          <p:cNvPr name="TextBox 20" id="20"/>
          <p:cNvSpPr txBox="true"/>
          <p:nvPr/>
        </p:nvSpPr>
        <p:spPr>
          <a:xfrm rot="0">
            <a:off x="7783087" y="186709"/>
            <a:ext cx="2476900" cy="815864"/>
          </a:xfrm>
          <a:prstGeom prst="rect">
            <a:avLst/>
          </a:prstGeom>
        </p:spPr>
        <p:txBody>
          <a:bodyPr anchor="t" rtlCol="false" tIns="0" lIns="0" bIns="0" rIns="0">
            <a:spAutoFit/>
          </a:bodyPr>
          <a:lstStyle/>
          <a:p>
            <a:pPr algn="l">
              <a:lnSpc>
                <a:spcPts val="6567"/>
              </a:lnSpc>
            </a:pPr>
            <a:r>
              <a:rPr lang="en-US" b="true" sz="4691">
                <a:solidFill>
                  <a:srgbClr val="000000"/>
                </a:solidFill>
                <a:latin typeface="DM Sans Bold"/>
                <a:ea typeface="DM Sans Bold"/>
                <a:cs typeface="DM Sans Bold"/>
                <a:sym typeface="DM Sans Bold"/>
              </a:rPr>
              <a:t>CLAMPS</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833039" y="5739841"/>
            <a:ext cx="4400550" cy="3295650"/>
            <a:chOff x="0" y="0"/>
            <a:chExt cx="5867400" cy="4394200"/>
          </a:xfrm>
        </p:grpSpPr>
        <p:sp>
          <p:nvSpPr>
            <p:cNvPr name="Freeform 3" id="3"/>
            <p:cNvSpPr/>
            <p:nvPr/>
          </p:nvSpPr>
          <p:spPr>
            <a:xfrm flipH="false" flipV="false" rot="0">
              <a:off x="0" y="0"/>
              <a:ext cx="5867400" cy="4394200"/>
            </a:xfrm>
            <a:custGeom>
              <a:avLst/>
              <a:gdLst/>
              <a:ahLst/>
              <a:cxnLst/>
              <a:rect r="r" b="b" t="t" l="l"/>
              <a:pathLst>
                <a:path h="4394200" w="5867400">
                  <a:moveTo>
                    <a:pt x="0" y="0"/>
                  </a:moveTo>
                  <a:lnTo>
                    <a:pt x="5867400" y="0"/>
                  </a:lnTo>
                  <a:lnTo>
                    <a:pt x="5867400" y="4394200"/>
                  </a:lnTo>
                  <a:lnTo>
                    <a:pt x="0" y="4394200"/>
                  </a:lnTo>
                  <a:lnTo>
                    <a:pt x="0" y="0"/>
                  </a:lnTo>
                  <a:close/>
                </a:path>
              </a:pathLst>
            </a:custGeom>
            <a:blipFill>
              <a:blip r:embed="rId2"/>
              <a:stretch>
                <a:fillRect l="0" t="0" r="0" b="0"/>
              </a:stretch>
            </a:blipFill>
          </p:spPr>
        </p:sp>
      </p:grpSp>
      <p:grpSp>
        <p:nvGrpSpPr>
          <p:cNvPr name="Group 4" id="4"/>
          <p:cNvGrpSpPr/>
          <p:nvPr/>
        </p:nvGrpSpPr>
        <p:grpSpPr>
          <a:xfrm rot="0">
            <a:off x="11279562" y="1512846"/>
            <a:ext cx="4972050" cy="2924175"/>
            <a:chOff x="0" y="0"/>
            <a:chExt cx="6629400" cy="3898900"/>
          </a:xfrm>
        </p:grpSpPr>
        <p:sp>
          <p:nvSpPr>
            <p:cNvPr name="Freeform 5" id="5"/>
            <p:cNvSpPr/>
            <p:nvPr/>
          </p:nvSpPr>
          <p:spPr>
            <a:xfrm flipH="false" flipV="false" rot="0">
              <a:off x="0" y="0"/>
              <a:ext cx="6629400" cy="3898900"/>
            </a:xfrm>
            <a:custGeom>
              <a:avLst/>
              <a:gdLst/>
              <a:ahLst/>
              <a:cxnLst/>
              <a:rect r="r" b="b" t="t" l="l"/>
              <a:pathLst>
                <a:path h="3898900" w="6629400">
                  <a:moveTo>
                    <a:pt x="0" y="0"/>
                  </a:moveTo>
                  <a:lnTo>
                    <a:pt x="6629400" y="0"/>
                  </a:lnTo>
                  <a:lnTo>
                    <a:pt x="6629400" y="3898900"/>
                  </a:lnTo>
                  <a:lnTo>
                    <a:pt x="0" y="3898900"/>
                  </a:lnTo>
                  <a:lnTo>
                    <a:pt x="0" y="0"/>
                  </a:lnTo>
                  <a:close/>
                </a:path>
              </a:pathLst>
            </a:custGeom>
            <a:blipFill>
              <a:blip r:embed="rId3"/>
              <a:stretch>
                <a:fillRect l="0" t="-5461" r="0" b="-5287"/>
              </a:stretch>
            </a:blipFill>
          </p:spPr>
        </p:sp>
      </p:grpSp>
      <p:grpSp>
        <p:nvGrpSpPr>
          <p:cNvPr name="Group 6" id="6"/>
          <p:cNvGrpSpPr/>
          <p:nvPr/>
        </p:nvGrpSpPr>
        <p:grpSpPr>
          <a:xfrm rot="0">
            <a:off x="1725930" y="1512846"/>
            <a:ext cx="4667250" cy="3105150"/>
            <a:chOff x="0" y="0"/>
            <a:chExt cx="6223000" cy="4140200"/>
          </a:xfrm>
        </p:grpSpPr>
        <p:sp>
          <p:nvSpPr>
            <p:cNvPr name="Freeform 7" id="7"/>
            <p:cNvSpPr/>
            <p:nvPr/>
          </p:nvSpPr>
          <p:spPr>
            <a:xfrm flipH="false" flipV="false" rot="0">
              <a:off x="0" y="0"/>
              <a:ext cx="6223000" cy="4140200"/>
            </a:xfrm>
            <a:custGeom>
              <a:avLst/>
              <a:gdLst/>
              <a:ahLst/>
              <a:cxnLst/>
              <a:rect r="r" b="b" t="t" l="l"/>
              <a:pathLst>
                <a:path h="4140200" w="6223000">
                  <a:moveTo>
                    <a:pt x="0" y="0"/>
                  </a:moveTo>
                  <a:lnTo>
                    <a:pt x="6223000" y="0"/>
                  </a:lnTo>
                  <a:lnTo>
                    <a:pt x="6223000" y="4140200"/>
                  </a:lnTo>
                  <a:lnTo>
                    <a:pt x="0" y="4140200"/>
                  </a:lnTo>
                  <a:lnTo>
                    <a:pt x="0" y="0"/>
                  </a:lnTo>
                  <a:close/>
                </a:path>
              </a:pathLst>
            </a:custGeom>
            <a:blipFill>
              <a:blip r:embed="rId4"/>
              <a:stretch>
                <a:fillRect l="0" t="0" r="0" b="0"/>
              </a:stretch>
            </a:blipFill>
          </p:spPr>
        </p:sp>
      </p:grpSp>
      <p:grpSp>
        <p:nvGrpSpPr>
          <p:cNvPr name="Group 8" id="8"/>
          <p:cNvGrpSpPr/>
          <p:nvPr/>
        </p:nvGrpSpPr>
        <p:grpSpPr>
          <a:xfrm rot="0">
            <a:off x="11607165" y="5739841"/>
            <a:ext cx="4400550" cy="3314700"/>
            <a:chOff x="0" y="0"/>
            <a:chExt cx="5867400" cy="4419600"/>
          </a:xfrm>
        </p:grpSpPr>
        <p:sp>
          <p:nvSpPr>
            <p:cNvPr name="Freeform 9" id="9"/>
            <p:cNvSpPr/>
            <p:nvPr/>
          </p:nvSpPr>
          <p:spPr>
            <a:xfrm flipH="false" flipV="false" rot="0">
              <a:off x="0" y="0"/>
              <a:ext cx="5867400" cy="4419600"/>
            </a:xfrm>
            <a:custGeom>
              <a:avLst/>
              <a:gdLst/>
              <a:ahLst/>
              <a:cxnLst/>
              <a:rect r="r" b="b" t="t" l="l"/>
              <a:pathLst>
                <a:path h="4419600" w="5867400">
                  <a:moveTo>
                    <a:pt x="0" y="0"/>
                  </a:moveTo>
                  <a:lnTo>
                    <a:pt x="5867400" y="0"/>
                  </a:lnTo>
                  <a:lnTo>
                    <a:pt x="5867400" y="4419600"/>
                  </a:lnTo>
                  <a:lnTo>
                    <a:pt x="0" y="4419600"/>
                  </a:lnTo>
                  <a:lnTo>
                    <a:pt x="0" y="0"/>
                  </a:lnTo>
                  <a:close/>
                </a:path>
              </a:pathLst>
            </a:custGeom>
            <a:blipFill>
              <a:blip r:embed="rId5"/>
              <a:stretch>
                <a:fillRect l="0" t="0" r="0" b="0"/>
              </a:stretch>
            </a:blipFill>
          </p:spPr>
        </p:sp>
      </p:grpSp>
      <p:grpSp>
        <p:nvGrpSpPr>
          <p:cNvPr name="Group 10" id="10"/>
          <p:cNvGrpSpPr/>
          <p:nvPr/>
        </p:nvGrpSpPr>
        <p:grpSpPr>
          <a:xfrm rot="0">
            <a:off x="0" y="28937"/>
            <a:ext cx="2914650" cy="876300"/>
            <a:chOff x="0" y="0"/>
            <a:chExt cx="3886200" cy="1168400"/>
          </a:xfrm>
        </p:grpSpPr>
        <p:sp>
          <p:nvSpPr>
            <p:cNvPr name="Freeform 11" id="11"/>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6"/>
              <a:stretch>
                <a:fillRect l="0" t="-54438" r="0" b="-67301"/>
              </a:stretch>
            </a:blipFill>
          </p:spPr>
        </p:sp>
      </p:grpSp>
      <p:sp>
        <p:nvSpPr>
          <p:cNvPr name="TextBox 12" id="12"/>
          <p:cNvSpPr txBox="true"/>
          <p:nvPr/>
        </p:nvSpPr>
        <p:spPr>
          <a:xfrm rot="0">
            <a:off x="2601839" y="4704236"/>
            <a:ext cx="2452897" cy="491471"/>
          </a:xfrm>
          <a:prstGeom prst="rect">
            <a:avLst/>
          </a:prstGeom>
        </p:spPr>
        <p:txBody>
          <a:bodyPr anchor="t" rtlCol="false" tIns="0" lIns="0" bIns="0" rIns="0">
            <a:spAutoFit/>
          </a:bodyPr>
          <a:lstStyle/>
          <a:p>
            <a:pPr algn="l">
              <a:lnSpc>
                <a:spcPts val="3992"/>
              </a:lnSpc>
            </a:pPr>
            <a:r>
              <a:rPr lang="en-US" b="true" sz="2851">
                <a:solidFill>
                  <a:srgbClr val="000000"/>
                </a:solidFill>
                <a:latin typeface="DM Sans Bold"/>
                <a:ea typeface="DM Sans Bold"/>
                <a:cs typeface="DM Sans Bold"/>
                <a:sym typeface="DM Sans Bold"/>
              </a:rPr>
              <a:t>Laser welding</a:t>
            </a:r>
          </a:p>
        </p:txBody>
      </p:sp>
      <p:sp>
        <p:nvSpPr>
          <p:cNvPr name="TextBox 13" id="13"/>
          <p:cNvSpPr txBox="true"/>
          <p:nvPr/>
        </p:nvSpPr>
        <p:spPr>
          <a:xfrm rot="0">
            <a:off x="2410958" y="9126998"/>
            <a:ext cx="3306232" cy="491471"/>
          </a:xfrm>
          <a:prstGeom prst="rect">
            <a:avLst/>
          </a:prstGeom>
        </p:spPr>
        <p:txBody>
          <a:bodyPr anchor="t" rtlCol="false" tIns="0" lIns="0" bIns="0" rIns="0">
            <a:spAutoFit/>
          </a:bodyPr>
          <a:lstStyle/>
          <a:p>
            <a:pPr algn="l">
              <a:lnSpc>
                <a:spcPts val="3992"/>
              </a:lnSpc>
            </a:pPr>
            <a:r>
              <a:rPr lang="en-US" b="true" sz="2851">
                <a:solidFill>
                  <a:srgbClr val="000000"/>
                </a:solidFill>
                <a:latin typeface="DM Sans Bold"/>
                <a:ea typeface="DM Sans Bold"/>
                <a:cs typeface="DM Sans Bold"/>
                <a:sym typeface="DM Sans Bold"/>
              </a:rPr>
              <a:t>Surface treatment</a:t>
            </a:r>
          </a:p>
        </p:txBody>
      </p:sp>
      <p:sp>
        <p:nvSpPr>
          <p:cNvPr name="TextBox 14" id="14"/>
          <p:cNvSpPr txBox="true"/>
          <p:nvPr/>
        </p:nvSpPr>
        <p:spPr>
          <a:xfrm rot="0">
            <a:off x="12500820" y="9126998"/>
            <a:ext cx="2665676" cy="491471"/>
          </a:xfrm>
          <a:prstGeom prst="rect">
            <a:avLst/>
          </a:prstGeom>
        </p:spPr>
        <p:txBody>
          <a:bodyPr anchor="t" rtlCol="false" tIns="0" lIns="0" bIns="0" rIns="0">
            <a:spAutoFit/>
          </a:bodyPr>
          <a:lstStyle/>
          <a:p>
            <a:pPr algn="l">
              <a:lnSpc>
                <a:spcPts val="3992"/>
              </a:lnSpc>
            </a:pPr>
            <a:r>
              <a:rPr lang="en-US" b="true" sz="2851">
                <a:solidFill>
                  <a:srgbClr val="000000"/>
                </a:solidFill>
                <a:latin typeface="DM Sans Bold"/>
                <a:ea typeface="DM Sans Bold"/>
                <a:cs typeface="DM Sans Bold"/>
                <a:sym typeface="DM Sans Bold"/>
              </a:rPr>
              <a:t>Tooling Making</a:t>
            </a:r>
          </a:p>
        </p:txBody>
      </p:sp>
      <p:sp>
        <p:nvSpPr>
          <p:cNvPr name="TextBox 15" id="15"/>
          <p:cNvSpPr txBox="true"/>
          <p:nvPr/>
        </p:nvSpPr>
        <p:spPr>
          <a:xfrm rot="0">
            <a:off x="12500820" y="4704236"/>
            <a:ext cx="2838926" cy="491471"/>
          </a:xfrm>
          <a:prstGeom prst="rect">
            <a:avLst/>
          </a:prstGeom>
        </p:spPr>
        <p:txBody>
          <a:bodyPr anchor="t" rtlCol="false" tIns="0" lIns="0" bIns="0" rIns="0">
            <a:spAutoFit/>
          </a:bodyPr>
          <a:lstStyle/>
          <a:p>
            <a:pPr algn="l">
              <a:lnSpc>
                <a:spcPts val="3992"/>
              </a:lnSpc>
            </a:pPr>
            <a:r>
              <a:rPr lang="en-US" b="true" sz="2851">
                <a:solidFill>
                  <a:srgbClr val="000000"/>
                </a:solidFill>
                <a:latin typeface="DM Sans Bold"/>
                <a:ea typeface="DM Sans Bold"/>
                <a:cs typeface="DM Sans Bold"/>
                <a:sym typeface="DM Sans Bold"/>
              </a:rPr>
              <a:t>Leakage testing</a:t>
            </a:r>
          </a:p>
        </p:txBody>
      </p:sp>
      <p:sp>
        <p:nvSpPr>
          <p:cNvPr name="TextBox 16" id="16"/>
          <p:cNvSpPr txBox="true"/>
          <p:nvPr/>
        </p:nvSpPr>
        <p:spPr>
          <a:xfrm rot="0">
            <a:off x="6651422" y="60122"/>
            <a:ext cx="4356106" cy="940318"/>
          </a:xfrm>
          <a:prstGeom prst="rect">
            <a:avLst/>
          </a:prstGeom>
        </p:spPr>
        <p:txBody>
          <a:bodyPr anchor="t" rtlCol="false" tIns="0" lIns="0" bIns="0" rIns="0">
            <a:spAutoFit/>
          </a:bodyPr>
          <a:lstStyle/>
          <a:p>
            <a:pPr algn="l">
              <a:lnSpc>
                <a:spcPts val="7515"/>
              </a:lnSpc>
            </a:pPr>
            <a:r>
              <a:rPr lang="en-US" b="true" sz="5368">
                <a:solidFill>
                  <a:srgbClr val="000000"/>
                </a:solidFill>
                <a:latin typeface="DM Sans Bold"/>
                <a:ea typeface="DM Sans Bold"/>
                <a:cs typeface="DM Sans Bold"/>
                <a:sym typeface="DM Sans Bold"/>
              </a:rPr>
              <a:t>INNOVATION</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3503" y="6582166"/>
            <a:ext cx="4032247" cy="3768328"/>
          </a:xfrm>
          <a:custGeom>
            <a:avLst/>
            <a:gdLst/>
            <a:ahLst/>
            <a:cxnLst/>
            <a:rect r="r" b="b" t="t" l="l"/>
            <a:pathLst>
              <a:path h="3768328" w="4032247">
                <a:moveTo>
                  <a:pt x="0" y="0"/>
                </a:moveTo>
                <a:lnTo>
                  <a:pt x="4032247" y="0"/>
                </a:lnTo>
                <a:lnTo>
                  <a:pt x="4032247" y="3768328"/>
                </a:lnTo>
                <a:lnTo>
                  <a:pt x="0" y="376832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233087" y="1664884"/>
            <a:ext cx="8753475" cy="4933950"/>
            <a:chOff x="0" y="0"/>
            <a:chExt cx="11671300" cy="6578600"/>
          </a:xfrm>
        </p:grpSpPr>
        <p:sp>
          <p:nvSpPr>
            <p:cNvPr name="Freeform 4" id="4"/>
            <p:cNvSpPr/>
            <p:nvPr/>
          </p:nvSpPr>
          <p:spPr>
            <a:xfrm flipH="false" flipV="false" rot="0">
              <a:off x="0" y="0"/>
              <a:ext cx="11671300" cy="6578600"/>
            </a:xfrm>
            <a:custGeom>
              <a:avLst/>
              <a:gdLst/>
              <a:ahLst/>
              <a:cxnLst/>
              <a:rect r="r" b="b" t="t" l="l"/>
              <a:pathLst>
                <a:path h="6578600" w="11671300">
                  <a:moveTo>
                    <a:pt x="0" y="0"/>
                  </a:moveTo>
                  <a:lnTo>
                    <a:pt x="11671300" y="0"/>
                  </a:lnTo>
                  <a:lnTo>
                    <a:pt x="11671300" y="6578600"/>
                  </a:lnTo>
                  <a:lnTo>
                    <a:pt x="0" y="6578600"/>
                  </a:lnTo>
                  <a:lnTo>
                    <a:pt x="0" y="0"/>
                  </a:lnTo>
                  <a:close/>
                </a:path>
              </a:pathLst>
            </a:custGeom>
            <a:blipFill>
              <a:blip r:embed="rId4"/>
              <a:stretch>
                <a:fillRect l="0" t="0" r="0" b="0"/>
              </a:stretch>
            </a:blipFill>
          </p:spPr>
        </p:sp>
      </p:grpSp>
      <p:grpSp>
        <p:nvGrpSpPr>
          <p:cNvPr name="Group 5" id="5"/>
          <p:cNvGrpSpPr/>
          <p:nvPr/>
        </p:nvGrpSpPr>
        <p:grpSpPr>
          <a:xfrm rot="0">
            <a:off x="10619442" y="4771320"/>
            <a:ext cx="6859057" cy="4115438"/>
            <a:chOff x="0" y="0"/>
            <a:chExt cx="9145410" cy="5487251"/>
          </a:xfrm>
        </p:grpSpPr>
        <p:sp>
          <p:nvSpPr>
            <p:cNvPr name="Freeform 6" id="6"/>
            <p:cNvSpPr/>
            <p:nvPr/>
          </p:nvSpPr>
          <p:spPr>
            <a:xfrm flipH="false" flipV="false" rot="0">
              <a:off x="0" y="0"/>
              <a:ext cx="9145397" cy="5487289"/>
            </a:xfrm>
            <a:custGeom>
              <a:avLst/>
              <a:gdLst/>
              <a:ahLst/>
              <a:cxnLst/>
              <a:rect r="r" b="b" t="t" l="l"/>
              <a:pathLst>
                <a:path h="5487289" w="9145397">
                  <a:moveTo>
                    <a:pt x="0" y="0"/>
                  </a:moveTo>
                  <a:lnTo>
                    <a:pt x="9145397" y="0"/>
                  </a:lnTo>
                  <a:lnTo>
                    <a:pt x="9145397" y="5487289"/>
                  </a:lnTo>
                  <a:lnTo>
                    <a:pt x="0" y="5487289"/>
                  </a:lnTo>
                  <a:lnTo>
                    <a:pt x="0" y="0"/>
                  </a:lnTo>
                  <a:close/>
                </a:path>
              </a:pathLst>
            </a:custGeom>
            <a:blipFill>
              <a:blip r:embed="rId5"/>
              <a:stretch>
                <a:fillRect l="0" t="0" r="0" b="0"/>
              </a:stretch>
            </a:blipFill>
          </p:spPr>
        </p:sp>
      </p:grpSp>
      <p:grpSp>
        <p:nvGrpSpPr>
          <p:cNvPr name="Group 7" id="7"/>
          <p:cNvGrpSpPr/>
          <p:nvPr/>
        </p:nvGrpSpPr>
        <p:grpSpPr>
          <a:xfrm rot="0">
            <a:off x="15062654" y="6397676"/>
            <a:ext cx="496872" cy="165811"/>
            <a:chOff x="0" y="0"/>
            <a:chExt cx="662496" cy="221082"/>
          </a:xfrm>
        </p:grpSpPr>
        <p:sp>
          <p:nvSpPr>
            <p:cNvPr name="Freeform 8" id="8"/>
            <p:cNvSpPr/>
            <p:nvPr/>
          </p:nvSpPr>
          <p:spPr>
            <a:xfrm flipH="false" flipV="false" rot="0">
              <a:off x="0" y="0"/>
              <a:ext cx="662432" cy="221107"/>
            </a:xfrm>
            <a:custGeom>
              <a:avLst/>
              <a:gdLst/>
              <a:ahLst/>
              <a:cxnLst/>
              <a:rect r="r" b="b" t="t" l="l"/>
              <a:pathLst>
                <a:path h="221107" w="662432">
                  <a:moveTo>
                    <a:pt x="0" y="0"/>
                  </a:moveTo>
                  <a:lnTo>
                    <a:pt x="662432" y="0"/>
                  </a:lnTo>
                  <a:lnTo>
                    <a:pt x="662432" y="221107"/>
                  </a:lnTo>
                  <a:lnTo>
                    <a:pt x="0" y="221107"/>
                  </a:lnTo>
                  <a:lnTo>
                    <a:pt x="0" y="0"/>
                  </a:lnTo>
                  <a:close/>
                </a:path>
              </a:pathLst>
            </a:custGeom>
            <a:blipFill>
              <a:blip r:embed="rId6"/>
              <a:stretch>
                <a:fillRect l="0" t="-34" r="-30" b="5"/>
              </a:stretch>
            </a:blipFill>
          </p:spPr>
        </p:sp>
      </p:grpSp>
      <p:grpSp>
        <p:nvGrpSpPr>
          <p:cNvPr name="Group 9" id="9"/>
          <p:cNvGrpSpPr/>
          <p:nvPr/>
        </p:nvGrpSpPr>
        <p:grpSpPr>
          <a:xfrm rot="0">
            <a:off x="0" y="28937"/>
            <a:ext cx="2914650" cy="876300"/>
            <a:chOff x="0" y="0"/>
            <a:chExt cx="3886200" cy="1168400"/>
          </a:xfrm>
        </p:grpSpPr>
        <p:sp>
          <p:nvSpPr>
            <p:cNvPr name="Freeform 10" id="10"/>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7"/>
              <a:stretch>
                <a:fillRect l="0" t="-54438" r="0" b="-67301"/>
              </a:stretch>
            </a:blipFill>
          </p:spPr>
        </p:sp>
      </p:grpSp>
      <p:grpSp>
        <p:nvGrpSpPr>
          <p:cNvPr name="Group 11" id="11"/>
          <p:cNvGrpSpPr/>
          <p:nvPr/>
        </p:nvGrpSpPr>
        <p:grpSpPr>
          <a:xfrm rot="0">
            <a:off x="0" y="6570259"/>
            <a:ext cx="3903802" cy="3716741"/>
            <a:chOff x="0" y="0"/>
            <a:chExt cx="3903802" cy="3716744"/>
          </a:xfrm>
        </p:grpSpPr>
        <p:sp>
          <p:nvSpPr>
            <p:cNvPr name="Freeform 12" id="12"/>
            <p:cNvSpPr/>
            <p:nvPr/>
          </p:nvSpPr>
          <p:spPr>
            <a:xfrm flipH="false" flipV="false" rot="0">
              <a:off x="0" y="0"/>
              <a:ext cx="3903851" cy="3716785"/>
            </a:xfrm>
            <a:custGeom>
              <a:avLst/>
              <a:gdLst/>
              <a:ahLst/>
              <a:cxnLst/>
              <a:rect r="r" b="b" t="t" l="l"/>
              <a:pathLst>
                <a:path h="3716785" w="3903851">
                  <a:moveTo>
                    <a:pt x="0" y="0"/>
                  </a:moveTo>
                  <a:lnTo>
                    <a:pt x="0" y="3716785"/>
                  </a:lnTo>
                  <a:lnTo>
                    <a:pt x="3903851" y="3716785"/>
                  </a:lnTo>
                  <a:lnTo>
                    <a:pt x="3903851" y="0"/>
                  </a:lnTo>
                  <a:close/>
                </a:path>
              </a:pathLst>
            </a:custGeom>
            <a:solidFill>
              <a:srgbClr val="000000">
                <a:alpha val="0"/>
              </a:srgbClr>
            </a:solidFill>
          </p:spPr>
        </p:sp>
      </p:grpSp>
      <p:grpSp>
        <p:nvGrpSpPr>
          <p:cNvPr name="Group 13" id="13"/>
          <p:cNvGrpSpPr/>
          <p:nvPr/>
        </p:nvGrpSpPr>
        <p:grpSpPr>
          <a:xfrm rot="0">
            <a:off x="10619442" y="4771320"/>
            <a:ext cx="6857771" cy="4114657"/>
            <a:chOff x="0" y="0"/>
            <a:chExt cx="6857771" cy="4114660"/>
          </a:xfrm>
        </p:grpSpPr>
        <p:sp>
          <p:nvSpPr>
            <p:cNvPr name="Freeform 14" id="14"/>
            <p:cNvSpPr/>
            <p:nvPr/>
          </p:nvSpPr>
          <p:spPr>
            <a:xfrm flipH="false" flipV="false" rot="0">
              <a:off x="0" y="0"/>
              <a:ext cx="6857750" cy="4114674"/>
            </a:xfrm>
            <a:custGeom>
              <a:avLst/>
              <a:gdLst/>
              <a:ahLst/>
              <a:cxnLst/>
              <a:rect r="r" b="b" t="t" l="l"/>
              <a:pathLst>
                <a:path h="4114674" w="6857750">
                  <a:moveTo>
                    <a:pt x="0" y="4114674"/>
                  </a:moveTo>
                  <a:lnTo>
                    <a:pt x="6857750" y="4114674"/>
                  </a:lnTo>
                  <a:lnTo>
                    <a:pt x="6857750" y="0"/>
                  </a:lnTo>
                  <a:lnTo>
                    <a:pt x="0" y="0"/>
                  </a:lnTo>
                  <a:close/>
                </a:path>
              </a:pathLst>
            </a:custGeom>
            <a:solidFill>
              <a:srgbClr val="000000">
                <a:alpha val="0"/>
              </a:srgbClr>
            </a:solidFill>
          </p:spPr>
        </p:sp>
      </p:grpSp>
      <p:sp>
        <p:nvSpPr>
          <p:cNvPr name="TextBox 15" id="15"/>
          <p:cNvSpPr txBox="true"/>
          <p:nvPr/>
        </p:nvSpPr>
        <p:spPr>
          <a:xfrm rot="0">
            <a:off x="7708763" y="60122"/>
            <a:ext cx="3545243" cy="940318"/>
          </a:xfrm>
          <a:prstGeom prst="rect">
            <a:avLst/>
          </a:prstGeom>
        </p:spPr>
        <p:txBody>
          <a:bodyPr anchor="t" rtlCol="false" tIns="0" lIns="0" bIns="0" rIns="0">
            <a:spAutoFit/>
          </a:bodyPr>
          <a:lstStyle/>
          <a:p>
            <a:pPr algn="l">
              <a:lnSpc>
                <a:spcPts val="7515"/>
              </a:lnSpc>
            </a:pPr>
            <a:r>
              <a:rPr lang="en-US" b="true" sz="5368">
                <a:solidFill>
                  <a:srgbClr val="000000"/>
                </a:solidFill>
                <a:latin typeface="DM Sans Bold"/>
                <a:ea typeface="DM Sans Bold"/>
                <a:cs typeface="DM Sans Bold"/>
                <a:sym typeface="DM Sans Bold"/>
              </a:rPr>
              <a:t>FACILITIES</a:t>
            </a:r>
          </a:p>
        </p:txBody>
      </p:sp>
      <p:sp>
        <p:nvSpPr>
          <p:cNvPr name="TextBox 16" id="16"/>
          <p:cNvSpPr txBox="true"/>
          <p:nvPr/>
        </p:nvSpPr>
        <p:spPr>
          <a:xfrm rot="0">
            <a:off x="4969259" y="6755701"/>
            <a:ext cx="1309945" cy="491471"/>
          </a:xfrm>
          <a:prstGeom prst="rect">
            <a:avLst/>
          </a:prstGeom>
        </p:spPr>
        <p:txBody>
          <a:bodyPr anchor="t" rtlCol="false" tIns="0" lIns="0" bIns="0" rIns="0">
            <a:spAutoFit/>
          </a:bodyPr>
          <a:lstStyle/>
          <a:p>
            <a:pPr algn="l">
              <a:lnSpc>
                <a:spcPts val="3992"/>
              </a:lnSpc>
            </a:pPr>
            <a:r>
              <a:rPr lang="en-US" b="true" sz="2851">
                <a:solidFill>
                  <a:srgbClr val="000000"/>
                </a:solidFill>
                <a:latin typeface="DM Sans Bold"/>
                <a:ea typeface="DM Sans Bold"/>
                <a:cs typeface="DM Sans Bold"/>
                <a:sym typeface="DM Sans Bold"/>
              </a:rPr>
              <a:t>Plating </a:t>
            </a:r>
          </a:p>
        </p:txBody>
      </p:sp>
      <p:sp>
        <p:nvSpPr>
          <p:cNvPr name="TextBox 17" id="17"/>
          <p:cNvSpPr txBox="true"/>
          <p:nvPr/>
        </p:nvSpPr>
        <p:spPr>
          <a:xfrm rot="0">
            <a:off x="13051517" y="9126998"/>
            <a:ext cx="2829049" cy="491471"/>
          </a:xfrm>
          <a:prstGeom prst="rect">
            <a:avLst/>
          </a:prstGeom>
        </p:spPr>
        <p:txBody>
          <a:bodyPr anchor="t" rtlCol="false" tIns="0" lIns="0" bIns="0" rIns="0">
            <a:spAutoFit/>
          </a:bodyPr>
          <a:lstStyle/>
          <a:p>
            <a:pPr algn="l">
              <a:lnSpc>
                <a:spcPts val="3992"/>
              </a:lnSpc>
            </a:pPr>
            <a:r>
              <a:rPr lang="en-US" b="true" sz="2851">
                <a:solidFill>
                  <a:srgbClr val="000000"/>
                </a:solidFill>
                <a:latin typeface="DM Sans Bold"/>
                <a:ea typeface="DM Sans Bold"/>
                <a:cs typeface="DM Sans Bold"/>
                <a:sym typeface="DM Sans Bold"/>
              </a:rPr>
              <a:t>CNC Machining</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8657844"/>
            <a:ext cx="18288000" cy="1200922"/>
            <a:chOff x="0" y="0"/>
            <a:chExt cx="18288000" cy="1200925"/>
          </a:xfrm>
        </p:grpSpPr>
        <p:sp>
          <p:nvSpPr>
            <p:cNvPr name="Freeform 3" id="3"/>
            <p:cNvSpPr/>
            <p:nvPr/>
          </p:nvSpPr>
          <p:spPr>
            <a:xfrm flipH="false" flipV="false" rot="0">
              <a:off x="0" y="0"/>
              <a:ext cx="18288000" cy="1200917"/>
            </a:xfrm>
            <a:custGeom>
              <a:avLst/>
              <a:gdLst/>
              <a:ahLst/>
              <a:cxnLst/>
              <a:rect r="r" b="b" t="t" l="l"/>
              <a:pathLst>
                <a:path h="1200917" w="18288000">
                  <a:moveTo>
                    <a:pt x="0" y="0"/>
                  </a:moveTo>
                  <a:lnTo>
                    <a:pt x="0" y="1200917"/>
                  </a:lnTo>
                  <a:lnTo>
                    <a:pt x="18288000" y="1200917"/>
                  </a:lnTo>
                  <a:lnTo>
                    <a:pt x="18288000" y="0"/>
                  </a:lnTo>
                  <a:close/>
                </a:path>
              </a:pathLst>
            </a:custGeom>
            <a:solidFill>
              <a:srgbClr val="0093B9"/>
            </a:solidFill>
          </p:spPr>
        </p:sp>
      </p:grpSp>
      <p:grpSp>
        <p:nvGrpSpPr>
          <p:cNvPr name="Group 4" id="4"/>
          <p:cNvGrpSpPr/>
          <p:nvPr/>
        </p:nvGrpSpPr>
        <p:grpSpPr>
          <a:xfrm rot="0">
            <a:off x="0" y="28937"/>
            <a:ext cx="2914650" cy="876300"/>
            <a:chOff x="0" y="0"/>
            <a:chExt cx="3886200" cy="1168400"/>
          </a:xfrm>
        </p:grpSpPr>
        <p:sp>
          <p:nvSpPr>
            <p:cNvPr name="Freeform 5" id="5"/>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2"/>
              <a:stretch>
                <a:fillRect l="0" t="-54438" r="0" b="-67301"/>
              </a:stretch>
            </a:blipFill>
          </p:spPr>
        </p:sp>
      </p:grpSp>
      <p:grpSp>
        <p:nvGrpSpPr>
          <p:cNvPr name="Group 6" id="6"/>
          <p:cNvGrpSpPr/>
          <p:nvPr/>
        </p:nvGrpSpPr>
        <p:grpSpPr>
          <a:xfrm rot="0">
            <a:off x="0" y="8657844"/>
            <a:ext cx="18288000" cy="1200922"/>
            <a:chOff x="0" y="0"/>
            <a:chExt cx="18288000" cy="1200925"/>
          </a:xfrm>
        </p:grpSpPr>
        <p:sp>
          <p:nvSpPr>
            <p:cNvPr name="Freeform 7" id="7"/>
            <p:cNvSpPr/>
            <p:nvPr/>
          </p:nvSpPr>
          <p:spPr>
            <a:xfrm flipH="false" flipV="false" rot="0">
              <a:off x="0" y="0"/>
              <a:ext cx="18288000" cy="1200917"/>
            </a:xfrm>
            <a:custGeom>
              <a:avLst/>
              <a:gdLst/>
              <a:ahLst/>
              <a:cxnLst/>
              <a:rect r="r" b="b" t="t" l="l"/>
              <a:pathLst>
                <a:path h="1200917" w="18288000">
                  <a:moveTo>
                    <a:pt x="0" y="0"/>
                  </a:moveTo>
                  <a:lnTo>
                    <a:pt x="0" y="1200917"/>
                  </a:lnTo>
                  <a:lnTo>
                    <a:pt x="18288000" y="1200917"/>
                  </a:lnTo>
                  <a:lnTo>
                    <a:pt x="18288000" y="0"/>
                  </a:lnTo>
                  <a:close/>
                </a:path>
              </a:pathLst>
            </a:custGeom>
            <a:solidFill>
              <a:srgbClr val="000000">
                <a:alpha val="0"/>
              </a:srgbClr>
            </a:solidFill>
          </p:spPr>
        </p:sp>
      </p:grpSp>
      <p:sp>
        <p:nvSpPr>
          <p:cNvPr name="TextBox 8" id="8"/>
          <p:cNvSpPr txBox="true"/>
          <p:nvPr/>
        </p:nvSpPr>
        <p:spPr>
          <a:xfrm rot="0">
            <a:off x="3966696" y="-20269"/>
            <a:ext cx="10561530" cy="2001555"/>
          </a:xfrm>
          <a:prstGeom prst="rect">
            <a:avLst/>
          </a:prstGeom>
        </p:spPr>
        <p:txBody>
          <a:bodyPr anchor="t" rtlCol="false" tIns="0" lIns="0" bIns="0" rIns="0">
            <a:spAutoFit/>
          </a:bodyPr>
          <a:lstStyle/>
          <a:p>
            <a:pPr algn="ctr">
              <a:lnSpc>
                <a:spcPts val="7277"/>
              </a:lnSpc>
            </a:pPr>
            <a:r>
              <a:rPr lang="en-US" b="true" sz="5198">
                <a:solidFill>
                  <a:srgbClr val="000000"/>
                </a:solidFill>
                <a:latin typeface="DM Sans Bold"/>
                <a:ea typeface="DM Sans Bold"/>
                <a:cs typeface="DM Sans Bold"/>
                <a:sym typeface="DM Sans Bold"/>
              </a:rPr>
              <a:t>OUR STRENGTHS</a:t>
            </a:r>
          </a:p>
          <a:p>
            <a:pPr algn="ctr">
              <a:lnSpc>
                <a:spcPts val="5078"/>
              </a:lnSpc>
            </a:pPr>
            <a:r>
              <a:rPr lang="en-US" b="true" sz="3627">
                <a:solidFill>
                  <a:srgbClr val="000000"/>
                </a:solidFill>
                <a:latin typeface="DM Sans Bold"/>
                <a:ea typeface="DM Sans Bold"/>
                <a:cs typeface="DM Sans Bold"/>
                <a:sym typeface="DM Sans Bold"/>
              </a:rPr>
              <a:t>Why Global Customers Choose Invicta Clamps</a:t>
            </a:r>
          </a:p>
        </p:txBody>
      </p:sp>
      <p:sp>
        <p:nvSpPr>
          <p:cNvPr name="TextBox 9" id="9"/>
          <p:cNvSpPr txBox="true"/>
          <p:nvPr/>
        </p:nvSpPr>
        <p:spPr>
          <a:xfrm rot="0">
            <a:off x="1815636" y="4252903"/>
            <a:ext cx="547878" cy="539506"/>
          </a:xfrm>
          <a:prstGeom prst="rect">
            <a:avLst/>
          </a:prstGeom>
        </p:spPr>
        <p:txBody>
          <a:bodyPr anchor="t" rtlCol="false" tIns="0" lIns="0" bIns="0" rIns="0">
            <a:spAutoFit/>
          </a:bodyPr>
          <a:lstStyle/>
          <a:p>
            <a:pPr algn="l">
              <a:lnSpc>
                <a:spcPts val="3992"/>
              </a:lnSpc>
            </a:pPr>
            <a:r>
              <a:rPr lang="en-US" sz="2851">
                <a:solidFill>
                  <a:srgbClr val="000000"/>
                </a:solidFill>
                <a:latin typeface="DM Sans"/>
                <a:ea typeface="DM Sans"/>
                <a:cs typeface="DM Sans"/>
                <a:sym typeface="DM Sans"/>
              </a:rPr>
              <a:t>⚙</a:t>
            </a:r>
            <a:r>
              <a:rPr lang="en-US" b="true" sz="2851">
                <a:solidFill>
                  <a:srgbClr val="000000"/>
                </a:solidFill>
                <a:latin typeface="DM Sans Bold"/>
                <a:ea typeface="DM Sans Bold"/>
                <a:cs typeface="DM Sans Bold"/>
                <a:sym typeface="DM Sans Bold"/>
              </a:rPr>
              <a:t> </a:t>
            </a:r>
          </a:p>
        </p:txBody>
      </p:sp>
      <p:sp>
        <p:nvSpPr>
          <p:cNvPr name="TextBox 10" id="10"/>
          <p:cNvSpPr txBox="true"/>
          <p:nvPr/>
        </p:nvSpPr>
        <p:spPr>
          <a:xfrm rot="0">
            <a:off x="1815636" y="5713990"/>
            <a:ext cx="547878" cy="539506"/>
          </a:xfrm>
          <a:prstGeom prst="rect">
            <a:avLst/>
          </a:prstGeom>
        </p:spPr>
        <p:txBody>
          <a:bodyPr anchor="t" rtlCol="false" tIns="0" lIns="0" bIns="0" rIns="0">
            <a:spAutoFit/>
          </a:bodyPr>
          <a:lstStyle/>
          <a:p>
            <a:pPr algn="l">
              <a:lnSpc>
                <a:spcPts val="3992"/>
              </a:lnSpc>
            </a:pPr>
            <a:r>
              <a:rPr lang="en-US" sz="2851">
                <a:solidFill>
                  <a:srgbClr val="000000"/>
                </a:solidFill>
                <a:latin typeface="DM Sans"/>
                <a:ea typeface="DM Sans"/>
                <a:cs typeface="DM Sans"/>
                <a:sym typeface="DM Sans"/>
              </a:rPr>
              <a:t>🛡</a:t>
            </a:r>
            <a:r>
              <a:rPr lang="en-US" b="true" sz="2851">
                <a:solidFill>
                  <a:srgbClr val="000000"/>
                </a:solidFill>
                <a:latin typeface="DM Sans Bold"/>
                <a:ea typeface="DM Sans Bold"/>
                <a:cs typeface="DM Sans Bold"/>
                <a:sym typeface="DM Sans Bold"/>
              </a:rPr>
              <a:t> </a:t>
            </a:r>
          </a:p>
        </p:txBody>
      </p:sp>
      <p:sp>
        <p:nvSpPr>
          <p:cNvPr name="TextBox 11" id="11"/>
          <p:cNvSpPr txBox="true"/>
          <p:nvPr/>
        </p:nvSpPr>
        <p:spPr>
          <a:xfrm rot="0">
            <a:off x="1815789" y="2794025"/>
            <a:ext cx="547878" cy="539506"/>
          </a:xfrm>
          <a:prstGeom prst="rect">
            <a:avLst/>
          </a:prstGeom>
        </p:spPr>
        <p:txBody>
          <a:bodyPr anchor="t" rtlCol="false" tIns="0" lIns="0" bIns="0" rIns="0">
            <a:spAutoFit/>
          </a:bodyPr>
          <a:lstStyle/>
          <a:p>
            <a:pPr algn="l">
              <a:lnSpc>
                <a:spcPts val="3992"/>
              </a:lnSpc>
            </a:pPr>
            <a:r>
              <a:rPr lang="en-US" sz="2851">
                <a:solidFill>
                  <a:srgbClr val="000000"/>
                </a:solidFill>
                <a:latin typeface="DM Sans"/>
                <a:ea typeface="DM Sans"/>
                <a:cs typeface="DM Sans"/>
                <a:sym typeface="DM Sans"/>
              </a:rPr>
              <a:t>🌍</a:t>
            </a:r>
            <a:r>
              <a:rPr lang="en-US" b="true" sz="2851">
                <a:solidFill>
                  <a:srgbClr val="000000"/>
                </a:solidFill>
                <a:latin typeface="DM Sans Bold"/>
                <a:ea typeface="DM Sans Bold"/>
                <a:cs typeface="DM Sans Bold"/>
                <a:sym typeface="DM Sans Bold"/>
              </a:rPr>
              <a:t> </a:t>
            </a:r>
          </a:p>
        </p:txBody>
      </p:sp>
      <p:sp>
        <p:nvSpPr>
          <p:cNvPr name="TextBox 12" id="12"/>
          <p:cNvSpPr txBox="true"/>
          <p:nvPr/>
        </p:nvSpPr>
        <p:spPr>
          <a:xfrm rot="0">
            <a:off x="1839154" y="7221760"/>
            <a:ext cx="547878" cy="632870"/>
          </a:xfrm>
          <a:prstGeom prst="rect">
            <a:avLst/>
          </a:prstGeom>
        </p:spPr>
        <p:txBody>
          <a:bodyPr anchor="t" rtlCol="false" tIns="0" lIns="0" bIns="0" rIns="0">
            <a:spAutoFit/>
          </a:bodyPr>
          <a:lstStyle/>
          <a:p>
            <a:pPr algn="l">
              <a:lnSpc>
                <a:spcPts val="3992"/>
              </a:lnSpc>
            </a:pPr>
            <a:r>
              <a:rPr lang="en-US" sz="2851">
                <a:solidFill>
                  <a:srgbClr val="000000"/>
                </a:solidFill>
                <a:latin typeface="DM Sans"/>
                <a:ea typeface="DM Sans"/>
                <a:cs typeface="DM Sans"/>
                <a:sym typeface="DM Sans"/>
              </a:rPr>
              <a:t>🤝</a:t>
            </a:r>
            <a:r>
              <a:rPr lang="en-US" b="true" sz="2851">
                <a:solidFill>
                  <a:srgbClr val="000000"/>
                </a:solidFill>
                <a:latin typeface="DM Sans Bold"/>
                <a:ea typeface="DM Sans Bold"/>
                <a:cs typeface="DM Sans Bold"/>
                <a:sym typeface="DM Sans Bold"/>
              </a:rPr>
              <a:t> </a:t>
            </a:r>
          </a:p>
        </p:txBody>
      </p:sp>
      <p:sp>
        <p:nvSpPr>
          <p:cNvPr name="TextBox 13" id="13"/>
          <p:cNvSpPr txBox="true"/>
          <p:nvPr/>
        </p:nvSpPr>
        <p:spPr>
          <a:xfrm rot="0">
            <a:off x="10372401" y="5929084"/>
            <a:ext cx="547878" cy="539506"/>
          </a:xfrm>
          <a:prstGeom prst="rect">
            <a:avLst/>
          </a:prstGeom>
        </p:spPr>
        <p:txBody>
          <a:bodyPr anchor="t" rtlCol="false" tIns="0" lIns="0" bIns="0" rIns="0">
            <a:spAutoFit/>
          </a:bodyPr>
          <a:lstStyle/>
          <a:p>
            <a:pPr algn="l">
              <a:lnSpc>
                <a:spcPts val="3992"/>
              </a:lnSpc>
            </a:pPr>
            <a:r>
              <a:rPr lang="en-US" sz="2851">
                <a:solidFill>
                  <a:srgbClr val="000000"/>
                </a:solidFill>
                <a:latin typeface="DM Sans"/>
                <a:ea typeface="DM Sans"/>
                <a:cs typeface="DM Sans"/>
                <a:sym typeface="DM Sans"/>
              </a:rPr>
              <a:t>🔩</a:t>
            </a:r>
            <a:r>
              <a:rPr lang="en-US" b="true" sz="2851">
                <a:solidFill>
                  <a:srgbClr val="000000"/>
                </a:solidFill>
                <a:latin typeface="DM Sans Bold"/>
                <a:ea typeface="DM Sans Bold"/>
                <a:cs typeface="DM Sans Bold"/>
                <a:sym typeface="DM Sans Bold"/>
              </a:rPr>
              <a:t> </a:t>
            </a:r>
          </a:p>
        </p:txBody>
      </p:sp>
      <p:sp>
        <p:nvSpPr>
          <p:cNvPr name="TextBox 14" id="14"/>
          <p:cNvSpPr txBox="true"/>
          <p:nvPr/>
        </p:nvSpPr>
        <p:spPr>
          <a:xfrm rot="0">
            <a:off x="10431456" y="2795140"/>
            <a:ext cx="547878" cy="539506"/>
          </a:xfrm>
          <a:prstGeom prst="rect">
            <a:avLst/>
          </a:prstGeom>
        </p:spPr>
        <p:txBody>
          <a:bodyPr anchor="t" rtlCol="false" tIns="0" lIns="0" bIns="0" rIns="0">
            <a:spAutoFit/>
          </a:bodyPr>
          <a:lstStyle/>
          <a:p>
            <a:pPr algn="l">
              <a:lnSpc>
                <a:spcPts val="3992"/>
              </a:lnSpc>
            </a:pPr>
            <a:r>
              <a:rPr lang="en-US" sz="2851">
                <a:solidFill>
                  <a:srgbClr val="000000"/>
                </a:solidFill>
                <a:latin typeface="DM Sans"/>
                <a:ea typeface="DM Sans"/>
                <a:cs typeface="DM Sans"/>
                <a:sym typeface="DM Sans"/>
              </a:rPr>
              <a:t>🎯</a:t>
            </a:r>
            <a:r>
              <a:rPr lang="en-US" b="true" sz="2851">
                <a:solidFill>
                  <a:srgbClr val="000000"/>
                </a:solidFill>
                <a:latin typeface="DM Sans Bold"/>
                <a:ea typeface="DM Sans Bold"/>
                <a:cs typeface="DM Sans Bold"/>
                <a:sym typeface="DM Sans Bold"/>
              </a:rPr>
              <a:t> </a:t>
            </a:r>
          </a:p>
        </p:txBody>
      </p:sp>
      <p:sp>
        <p:nvSpPr>
          <p:cNvPr name="TextBox 15" id="15"/>
          <p:cNvSpPr txBox="true"/>
          <p:nvPr/>
        </p:nvSpPr>
        <p:spPr>
          <a:xfrm rot="0">
            <a:off x="10431456" y="4363222"/>
            <a:ext cx="547878" cy="539506"/>
          </a:xfrm>
          <a:prstGeom prst="rect">
            <a:avLst/>
          </a:prstGeom>
        </p:spPr>
        <p:txBody>
          <a:bodyPr anchor="t" rtlCol="false" tIns="0" lIns="0" bIns="0" rIns="0">
            <a:spAutoFit/>
          </a:bodyPr>
          <a:lstStyle/>
          <a:p>
            <a:pPr algn="l">
              <a:lnSpc>
                <a:spcPts val="3992"/>
              </a:lnSpc>
            </a:pPr>
            <a:r>
              <a:rPr lang="en-US" sz="2851">
                <a:solidFill>
                  <a:srgbClr val="000000"/>
                </a:solidFill>
                <a:latin typeface="DM Sans"/>
                <a:ea typeface="DM Sans"/>
                <a:cs typeface="DM Sans"/>
                <a:sym typeface="DM Sans"/>
              </a:rPr>
              <a:t>🚚</a:t>
            </a:r>
            <a:r>
              <a:rPr lang="en-US" b="true" sz="2851">
                <a:solidFill>
                  <a:srgbClr val="000000"/>
                </a:solidFill>
                <a:latin typeface="DM Sans Bold"/>
                <a:ea typeface="DM Sans Bold"/>
                <a:cs typeface="DM Sans Bold"/>
                <a:sym typeface="DM Sans Bold"/>
              </a:rPr>
              <a:t> </a:t>
            </a:r>
          </a:p>
        </p:txBody>
      </p:sp>
      <p:sp>
        <p:nvSpPr>
          <p:cNvPr name="TextBox 16" id="16"/>
          <p:cNvSpPr txBox="true"/>
          <p:nvPr/>
        </p:nvSpPr>
        <p:spPr>
          <a:xfrm rot="0">
            <a:off x="2352770" y="5771979"/>
            <a:ext cx="3837461" cy="491433"/>
          </a:xfrm>
          <a:prstGeom prst="rect">
            <a:avLst/>
          </a:prstGeom>
        </p:spPr>
        <p:txBody>
          <a:bodyPr anchor="t" rtlCol="false" tIns="0" lIns="0" bIns="0" rIns="0">
            <a:spAutoFit/>
          </a:bodyPr>
          <a:lstStyle/>
          <a:p>
            <a:pPr algn="l">
              <a:lnSpc>
                <a:spcPts val="3992"/>
              </a:lnSpc>
            </a:pPr>
            <a:r>
              <a:rPr lang="en-US" b="true" sz="2851">
                <a:solidFill>
                  <a:srgbClr val="000000"/>
                </a:solidFill>
                <a:latin typeface="DM Sans Bold"/>
                <a:ea typeface="DM Sans Bold"/>
                <a:cs typeface="DM Sans Bold"/>
                <a:sym typeface="DM Sans Bold"/>
              </a:rPr>
              <a:t>Quality You Can Trust</a:t>
            </a:r>
          </a:p>
        </p:txBody>
      </p:sp>
      <p:sp>
        <p:nvSpPr>
          <p:cNvPr name="TextBox 17" id="17"/>
          <p:cNvSpPr txBox="true"/>
          <p:nvPr/>
        </p:nvSpPr>
        <p:spPr>
          <a:xfrm rot="0">
            <a:off x="2352770" y="4310891"/>
            <a:ext cx="4047630" cy="491433"/>
          </a:xfrm>
          <a:prstGeom prst="rect">
            <a:avLst/>
          </a:prstGeom>
        </p:spPr>
        <p:txBody>
          <a:bodyPr anchor="t" rtlCol="false" tIns="0" lIns="0" bIns="0" rIns="0">
            <a:spAutoFit/>
          </a:bodyPr>
          <a:lstStyle/>
          <a:p>
            <a:pPr algn="l">
              <a:lnSpc>
                <a:spcPts val="3992"/>
              </a:lnSpc>
            </a:pPr>
            <a:r>
              <a:rPr lang="en-US" b="true" sz="2851">
                <a:solidFill>
                  <a:srgbClr val="000000"/>
                </a:solidFill>
                <a:latin typeface="DM Sans Bold"/>
                <a:ea typeface="DM Sans Bold"/>
                <a:cs typeface="DM Sans Bold"/>
                <a:sym typeface="DM Sans Bold"/>
              </a:rPr>
              <a:t>Wide Product Portfolio</a:t>
            </a:r>
          </a:p>
        </p:txBody>
      </p:sp>
      <p:sp>
        <p:nvSpPr>
          <p:cNvPr name="TextBox 18" id="18"/>
          <p:cNvSpPr txBox="true"/>
          <p:nvPr/>
        </p:nvSpPr>
        <p:spPr>
          <a:xfrm rot="0">
            <a:off x="2352913" y="2852014"/>
            <a:ext cx="4187238" cy="491433"/>
          </a:xfrm>
          <a:prstGeom prst="rect">
            <a:avLst/>
          </a:prstGeom>
        </p:spPr>
        <p:txBody>
          <a:bodyPr anchor="t" rtlCol="false" tIns="0" lIns="0" bIns="0" rIns="0">
            <a:spAutoFit/>
          </a:bodyPr>
          <a:lstStyle/>
          <a:p>
            <a:pPr algn="l">
              <a:lnSpc>
                <a:spcPts val="3992"/>
              </a:lnSpc>
            </a:pPr>
            <a:r>
              <a:rPr lang="en-US" b="true" sz="2851">
                <a:solidFill>
                  <a:srgbClr val="000000"/>
                </a:solidFill>
                <a:latin typeface="DM Sans Bold"/>
                <a:ea typeface="DM Sans Bold"/>
                <a:cs typeface="DM Sans Bold"/>
                <a:sym typeface="DM Sans Bold"/>
              </a:rPr>
              <a:t>Global Export Presence</a:t>
            </a:r>
          </a:p>
        </p:txBody>
      </p:sp>
      <p:sp>
        <p:nvSpPr>
          <p:cNvPr name="TextBox 19" id="19"/>
          <p:cNvSpPr txBox="true"/>
          <p:nvPr/>
        </p:nvSpPr>
        <p:spPr>
          <a:xfrm rot="0">
            <a:off x="2376278" y="7233066"/>
            <a:ext cx="5651678" cy="491433"/>
          </a:xfrm>
          <a:prstGeom prst="rect">
            <a:avLst/>
          </a:prstGeom>
        </p:spPr>
        <p:txBody>
          <a:bodyPr anchor="t" rtlCol="false" tIns="0" lIns="0" bIns="0" rIns="0">
            <a:spAutoFit/>
          </a:bodyPr>
          <a:lstStyle/>
          <a:p>
            <a:pPr algn="l">
              <a:lnSpc>
                <a:spcPts val="3992"/>
              </a:lnSpc>
            </a:pPr>
            <a:r>
              <a:rPr lang="en-US" b="true" sz="2851">
                <a:solidFill>
                  <a:srgbClr val="000000"/>
                </a:solidFill>
                <a:latin typeface="DM Sans Bold"/>
                <a:ea typeface="DM Sans Bold"/>
                <a:cs typeface="DM Sans Bold"/>
                <a:sym typeface="DM Sans Bold"/>
              </a:rPr>
              <a:t>Customer-Focused Partnership</a:t>
            </a:r>
          </a:p>
        </p:txBody>
      </p:sp>
      <p:sp>
        <p:nvSpPr>
          <p:cNvPr name="TextBox 20" id="20"/>
          <p:cNvSpPr txBox="true"/>
          <p:nvPr/>
        </p:nvSpPr>
        <p:spPr>
          <a:xfrm rot="0">
            <a:off x="10968590" y="4421210"/>
            <a:ext cx="5098771" cy="491433"/>
          </a:xfrm>
          <a:prstGeom prst="rect">
            <a:avLst/>
          </a:prstGeom>
        </p:spPr>
        <p:txBody>
          <a:bodyPr anchor="t" rtlCol="false" tIns="0" lIns="0" bIns="0" rIns="0">
            <a:spAutoFit/>
          </a:bodyPr>
          <a:lstStyle/>
          <a:p>
            <a:pPr algn="l">
              <a:lnSpc>
                <a:spcPts val="3992"/>
              </a:lnSpc>
            </a:pPr>
            <a:r>
              <a:rPr lang="en-US" b="true" sz="2851">
                <a:solidFill>
                  <a:srgbClr val="000000"/>
                </a:solidFill>
                <a:latin typeface="DM Sans Bold"/>
                <a:ea typeface="DM Sans Bold"/>
                <a:cs typeface="DM Sans Bold"/>
                <a:sym typeface="DM Sans Bold"/>
              </a:rPr>
              <a:t>Reliable Global Supply Chain</a:t>
            </a:r>
          </a:p>
        </p:txBody>
      </p:sp>
      <p:sp>
        <p:nvSpPr>
          <p:cNvPr name="TextBox 21" id="21"/>
          <p:cNvSpPr txBox="true"/>
          <p:nvPr/>
        </p:nvSpPr>
        <p:spPr>
          <a:xfrm rot="0">
            <a:off x="10968590" y="2853128"/>
            <a:ext cx="5334772" cy="491433"/>
          </a:xfrm>
          <a:prstGeom prst="rect">
            <a:avLst/>
          </a:prstGeom>
        </p:spPr>
        <p:txBody>
          <a:bodyPr anchor="t" rtlCol="false" tIns="0" lIns="0" bIns="0" rIns="0">
            <a:spAutoFit/>
          </a:bodyPr>
          <a:lstStyle/>
          <a:p>
            <a:pPr algn="l">
              <a:lnSpc>
                <a:spcPts val="3992"/>
              </a:lnSpc>
            </a:pPr>
            <a:r>
              <a:rPr lang="en-US" b="true" sz="2851">
                <a:solidFill>
                  <a:srgbClr val="000000"/>
                </a:solidFill>
                <a:latin typeface="DM Sans Bold"/>
                <a:ea typeface="DM Sans Bold"/>
                <a:cs typeface="DM Sans Bold"/>
                <a:sym typeface="DM Sans Bold"/>
              </a:rPr>
              <a:t>Custom Engineering Solutions</a:t>
            </a:r>
          </a:p>
        </p:txBody>
      </p:sp>
      <p:sp>
        <p:nvSpPr>
          <p:cNvPr name="TextBox 22" id="22"/>
          <p:cNvSpPr txBox="true"/>
          <p:nvPr/>
        </p:nvSpPr>
        <p:spPr>
          <a:xfrm rot="0">
            <a:off x="10909535" y="5987072"/>
            <a:ext cx="5455187" cy="491433"/>
          </a:xfrm>
          <a:prstGeom prst="rect">
            <a:avLst/>
          </a:prstGeom>
        </p:spPr>
        <p:txBody>
          <a:bodyPr anchor="t" rtlCol="false" tIns="0" lIns="0" bIns="0" rIns="0">
            <a:spAutoFit/>
          </a:bodyPr>
          <a:lstStyle/>
          <a:p>
            <a:pPr algn="l">
              <a:lnSpc>
                <a:spcPts val="3992"/>
              </a:lnSpc>
            </a:pPr>
            <a:r>
              <a:rPr lang="en-US" b="true" sz="2851">
                <a:solidFill>
                  <a:srgbClr val="000000"/>
                </a:solidFill>
                <a:latin typeface="DM Sans Bold"/>
                <a:ea typeface="DM Sans Bold"/>
                <a:cs typeface="DM Sans Bold"/>
                <a:sym typeface="DM Sans Bold"/>
              </a:rPr>
              <a:t>Modern Manufacturing Facility</a:t>
            </a:r>
          </a:p>
        </p:txBody>
      </p:sp>
      <p:sp>
        <p:nvSpPr>
          <p:cNvPr name="TextBox 23" id="23"/>
          <p:cNvSpPr txBox="true"/>
          <p:nvPr/>
        </p:nvSpPr>
        <p:spPr>
          <a:xfrm rot="0">
            <a:off x="10521372" y="7187660"/>
            <a:ext cx="501158" cy="513159"/>
          </a:xfrm>
          <a:prstGeom prst="rect">
            <a:avLst/>
          </a:prstGeom>
        </p:spPr>
        <p:txBody>
          <a:bodyPr anchor="t" rtlCol="false" tIns="0" lIns="0" bIns="0" rIns="0">
            <a:spAutoFit/>
          </a:bodyPr>
          <a:lstStyle/>
          <a:p>
            <a:pPr algn="l">
              <a:lnSpc>
                <a:spcPts val="3652"/>
              </a:lnSpc>
            </a:pPr>
            <a:r>
              <a:rPr lang="en-US" sz="2608">
                <a:solidFill>
                  <a:srgbClr val="000000"/>
                </a:solidFill>
                <a:latin typeface="DM Sans"/>
                <a:ea typeface="DM Sans"/>
                <a:cs typeface="DM Sans"/>
                <a:sym typeface="DM Sans"/>
              </a:rPr>
              <a:t>🏭</a:t>
            </a:r>
            <a:r>
              <a:rPr lang="en-US" b="true" sz="2608">
                <a:solidFill>
                  <a:srgbClr val="000000"/>
                </a:solidFill>
                <a:latin typeface="DM Sans Bold"/>
                <a:ea typeface="DM Sans Bold"/>
                <a:cs typeface="DM Sans Bold"/>
                <a:sym typeface="DM Sans Bold"/>
              </a:rPr>
              <a:t> </a:t>
            </a:r>
          </a:p>
        </p:txBody>
      </p:sp>
      <p:sp>
        <p:nvSpPr>
          <p:cNvPr name="TextBox 24" id="24"/>
          <p:cNvSpPr txBox="true"/>
          <p:nvPr/>
        </p:nvSpPr>
        <p:spPr>
          <a:xfrm rot="0">
            <a:off x="11012672" y="7232952"/>
            <a:ext cx="6219092" cy="453647"/>
          </a:xfrm>
          <a:prstGeom prst="rect">
            <a:avLst/>
          </a:prstGeom>
        </p:spPr>
        <p:txBody>
          <a:bodyPr anchor="t" rtlCol="false" tIns="0" lIns="0" bIns="0" rIns="0">
            <a:spAutoFit/>
          </a:bodyPr>
          <a:lstStyle/>
          <a:p>
            <a:pPr algn="l">
              <a:lnSpc>
                <a:spcPts val="3652"/>
              </a:lnSpc>
            </a:pPr>
            <a:r>
              <a:rPr lang="en-US" b="true" sz="2608">
                <a:solidFill>
                  <a:srgbClr val="000000"/>
                </a:solidFill>
                <a:latin typeface="DM Sans Bold"/>
                <a:ea typeface="DM Sans Bold"/>
                <a:cs typeface="DM Sans Bold"/>
                <a:sym typeface="DM Sans Bold"/>
              </a:rPr>
              <a:t>Established Manufacturing Excellence</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11124" y="1390164"/>
            <a:ext cx="17068800" cy="5486400"/>
            <a:chOff x="0" y="0"/>
            <a:chExt cx="22758400" cy="7315200"/>
          </a:xfrm>
        </p:grpSpPr>
        <p:sp>
          <p:nvSpPr>
            <p:cNvPr name="Freeform 3" id="3"/>
            <p:cNvSpPr/>
            <p:nvPr/>
          </p:nvSpPr>
          <p:spPr>
            <a:xfrm flipH="false" flipV="false" rot="0">
              <a:off x="0" y="0"/>
              <a:ext cx="22758400" cy="7315200"/>
            </a:xfrm>
            <a:custGeom>
              <a:avLst/>
              <a:gdLst/>
              <a:ahLst/>
              <a:cxnLst/>
              <a:rect r="r" b="b" t="t" l="l"/>
              <a:pathLst>
                <a:path h="7315200" w="22758400">
                  <a:moveTo>
                    <a:pt x="0" y="0"/>
                  </a:moveTo>
                  <a:lnTo>
                    <a:pt x="22758400" y="0"/>
                  </a:lnTo>
                  <a:lnTo>
                    <a:pt x="22758400" y="7315200"/>
                  </a:lnTo>
                  <a:lnTo>
                    <a:pt x="0" y="7315200"/>
                  </a:lnTo>
                  <a:lnTo>
                    <a:pt x="0" y="0"/>
                  </a:lnTo>
                  <a:close/>
                </a:path>
              </a:pathLst>
            </a:custGeom>
            <a:blipFill>
              <a:blip r:embed="rId2"/>
              <a:stretch>
                <a:fillRect l="0" t="0" r="0" b="0"/>
              </a:stretch>
            </a:blipFill>
          </p:spPr>
        </p:sp>
      </p:grpSp>
      <p:grpSp>
        <p:nvGrpSpPr>
          <p:cNvPr name="Group 4" id="4"/>
          <p:cNvGrpSpPr/>
          <p:nvPr/>
        </p:nvGrpSpPr>
        <p:grpSpPr>
          <a:xfrm rot="0">
            <a:off x="14070892" y="6872545"/>
            <a:ext cx="3600450" cy="3324225"/>
            <a:chOff x="0" y="0"/>
            <a:chExt cx="4800600" cy="4432300"/>
          </a:xfrm>
        </p:grpSpPr>
        <p:sp>
          <p:nvSpPr>
            <p:cNvPr name="Freeform 5" id="5"/>
            <p:cNvSpPr/>
            <p:nvPr/>
          </p:nvSpPr>
          <p:spPr>
            <a:xfrm flipH="false" flipV="false" rot="0">
              <a:off x="0" y="0"/>
              <a:ext cx="4800600" cy="4432300"/>
            </a:xfrm>
            <a:custGeom>
              <a:avLst/>
              <a:gdLst/>
              <a:ahLst/>
              <a:cxnLst/>
              <a:rect r="r" b="b" t="t" l="l"/>
              <a:pathLst>
                <a:path h="4432300" w="4800600">
                  <a:moveTo>
                    <a:pt x="0" y="0"/>
                  </a:moveTo>
                  <a:lnTo>
                    <a:pt x="4800600" y="0"/>
                  </a:lnTo>
                  <a:lnTo>
                    <a:pt x="4800600" y="4432300"/>
                  </a:lnTo>
                  <a:lnTo>
                    <a:pt x="0" y="4432300"/>
                  </a:lnTo>
                  <a:lnTo>
                    <a:pt x="0" y="0"/>
                  </a:lnTo>
                  <a:close/>
                </a:path>
              </a:pathLst>
            </a:custGeom>
            <a:blipFill>
              <a:blip r:embed="rId3"/>
              <a:stretch>
                <a:fillRect l="0" t="0" r="0" b="0"/>
              </a:stretch>
            </a:blipFill>
          </p:spPr>
        </p:sp>
      </p:grpSp>
      <p:grpSp>
        <p:nvGrpSpPr>
          <p:cNvPr name="Group 6" id="6"/>
          <p:cNvGrpSpPr/>
          <p:nvPr/>
        </p:nvGrpSpPr>
        <p:grpSpPr>
          <a:xfrm rot="0">
            <a:off x="11253873" y="6919331"/>
            <a:ext cx="2457450" cy="3276600"/>
            <a:chOff x="0" y="0"/>
            <a:chExt cx="3276600" cy="4368800"/>
          </a:xfrm>
        </p:grpSpPr>
        <p:sp>
          <p:nvSpPr>
            <p:cNvPr name="Freeform 7" id="7"/>
            <p:cNvSpPr/>
            <p:nvPr/>
          </p:nvSpPr>
          <p:spPr>
            <a:xfrm flipH="false" flipV="false" rot="0">
              <a:off x="0" y="0"/>
              <a:ext cx="3276600" cy="4368800"/>
            </a:xfrm>
            <a:custGeom>
              <a:avLst/>
              <a:gdLst/>
              <a:ahLst/>
              <a:cxnLst/>
              <a:rect r="r" b="b" t="t" l="l"/>
              <a:pathLst>
                <a:path h="4368800" w="3276600">
                  <a:moveTo>
                    <a:pt x="0" y="0"/>
                  </a:moveTo>
                  <a:lnTo>
                    <a:pt x="3276600" y="0"/>
                  </a:lnTo>
                  <a:lnTo>
                    <a:pt x="3276600" y="4368800"/>
                  </a:lnTo>
                  <a:lnTo>
                    <a:pt x="0" y="4368800"/>
                  </a:lnTo>
                  <a:lnTo>
                    <a:pt x="0" y="0"/>
                  </a:lnTo>
                  <a:close/>
                </a:path>
              </a:pathLst>
            </a:custGeom>
            <a:blipFill>
              <a:blip r:embed="rId4"/>
              <a:stretch>
                <a:fillRect l="0" t="0" r="0" b="0"/>
              </a:stretch>
            </a:blipFill>
          </p:spPr>
        </p:sp>
      </p:grpSp>
      <p:grpSp>
        <p:nvGrpSpPr>
          <p:cNvPr name="Group 8" id="8"/>
          <p:cNvGrpSpPr/>
          <p:nvPr/>
        </p:nvGrpSpPr>
        <p:grpSpPr>
          <a:xfrm rot="0">
            <a:off x="611124" y="7292388"/>
            <a:ext cx="5945781" cy="21841"/>
            <a:chOff x="0" y="0"/>
            <a:chExt cx="5945784" cy="21844"/>
          </a:xfrm>
        </p:grpSpPr>
        <p:sp>
          <p:nvSpPr>
            <p:cNvPr name="Freeform 9" id="9"/>
            <p:cNvSpPr/>
            <p:nvPr/>
          </p:nvSpPr>
          <p:spPr>
            <a:xfrm flipH="false" flipV="false" rot="0">
              <a:off x="0" y="0"/>
              <a:ext cx="5945892" cy="21843"/>
            </a:xfrm>
            <a:custGeom>
              <a:avLst/>
              <a:gdLst/>
              <a:ahLst/>
              <a:cxnLst/>
              <a:rect r="r" b="b" t="t" l="l"/>
              <a:pathLst>
                <a:path h="21843" w="5945892">
                  <a:moveTo>
                    <a:pt x="0" y="0"/>
                  </a:moveTo>
                  <a:lnTo>
                    <a:pt x="0" y="21843"/>
                  </a:lnTo>
                  <a:lnTo>
                    <a:pt x="2265301" y="21843"/>
                  </a:lnTo>
                  <a:lnTo>
                    <a:pt x="2265301" y="0"/>
                  </a:lnTo>
                  <a:close/>
                  <a:moveTo>
                    <a:pt x="2355598" y="0"/>
                  </a:moveTo>
                  <a:lnTo>
                    <a:pt x="2355598" y="21843"/>
                  </a:lnTo>
                  <a:lnTo>
                    <a:pt x="4294255" y="21843"/>
                  </a:lnTo>
                  <a:lnTo>
                    <a:pt x="4294255" y="0"/>
                  </a:lnTo>
                  <a:close/>
                  <a:moveTo>
                    <a:pt x="4476373" y="0"/>
                  </a:moveTo>
                  <a:lnTo>
                    <a:pt x="4476373" y="21843"/>
                  </a:lnTo>
                  <a:lnTo>
                    <a:pt x="5796412" y="21843"/>
                  </a:lnTo>
                  <a:lnTo>
                    <a:pt x="5796412" y="0"/>
                  </a:lnTo>
                  <a:close/>
                  <a:moveTo>
                    <a:pt x="5895981" y="0"/>
                  </a:moveTo>
                  <a:lnTo>
                    <a:pt x="5895981" y="21843"/>
                  </a:lnTo>
                  <a:lnTo>
                    <a:pt x="5945892" y="21843"/>
                  </a:lnTo>
                  <a:lnTo>
                    <a:pt x="5945892" y="0"/>
                  </a:lnTo>
                  <a:close/>
                </a:path>
              </a:pathLst>
            </a:custGeom>
            <a:solidFill>
              <a:srgbClr val="000000"/>
            </a:solidFill>
          </p:spPr>
        </p:sp>
      </p:grpSp>
      <p:grpSp>
        <p:nvGrpSpPr>
          <p:cNvPr name="Group 10" id="10"/>
          <p:cNvGrpSpPr/>
          <p:nvPr/>
        </p:nvGrpSpPr>
        <p:grpSpPr>
          <a:xfrm rot="0">
            <a:off x="0" y="28937"/>
            <a:ext cx="2914650" cy="876300"/>
            <a:chOff x="0" y="0"/>
            <a:chExt cx="3886200" cy="1168400"/>
          </a:xfrm>
        </p:grpSpPr>
        <p:sp>
          <p:nvSpPr>
            <p:cNvPr name="Freeform 11" id="11"/>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5"/>
              <a:stretch>
                <a:fillRect l="0" t="-54438" r="0" b="-67301"/>
              </a:stretch>
            </a:blipFill>
          </p:spPr>
        </p:sp>
      </p:grpSp>
      <p:grpSp>
        <p:nvGrpSpPr>
          <p:cNvPr name="Group 12" id="12"/>
          <p:cNvGrpSpPr/>
          <p:nvPr/>
        </p:nvGrpSpPr>
        <p:grpSpPr>
          <a:xfrm rot="0">
            <a:off x="3362401" y="6333839"/>
            <a:ext cx="57150" cy="9525"/>
            <a:chOff x="0" y="0"/>
            <a:chExt cx="76200" cy="12700"/>
          </a:xfrm>
        </p:grpSpPr>
        <p:sp>
          <p:nvSpPr>
            <p:cNvPr name="Freeform 13" id="13"/>
            <p:cNvSpPr/>
            <p:nvPr/>
          </p:nvSpPr>
          <p:spPr>
            <a:xfrm flipH="false" flipV="false" rot="0">
              <a:off x="0" y="0"/>
              <a:ext cx="76200" cy="12700"/>
            </a:xfrm>
            <a:custGeom>
              <a:avLst/>
              <a:gdLst/>
              <a:ahLst/>
              <a:cxnLst/>
              <a:rect r="r" b="b" t="t" l="l"/>
              <a:pathLst>
                <a:path h="12700" w="76200">
                  <a:moveTo>
                    <a:pt x="0" y="0"/>
                  </a:moveTo>
                  <a:lnTo>
                    <a:pt x="76200" y="0"/>
                  </a:lnTo>
                  <a:lnTo>
                    <a:pt x="76200" y="12700"/>
                  </a:lnTo>
                  <a:lnTo>
                    <a:pt x="0" y="12700"/>
                  </a:lnTo>
                  <a:lnTo>
                    <a:pt x="0" y="0"/>
                  </a:lnTo>
                  <a:close/>
                </a:path>
              </a:pathLst>
            </a:custGeom>
            <a:blipFill>
              <a:blip r:embed="rId6"/>
              <a:stretch>
                <a:fillRect l="0" t="0" r="0" b="0"/>
              </a:stretch>
            </a:blipFill>
          </p:spPr>
        </p:sp>
      </p:grpSp>
      <p:sp>
        <p:nvSpPr>
          <p:cNvPr name="TextBox 14" id="14"/>
          <p:cNvSpPr txBox="true"/>
          <p:nvPr/>
        </p:nvSpPr>
        <p:spPr>
          <a:xfrm rot="0">
            <a:off x="5274250" y="-60655"/>
            <a:ext cx="8054788" cy="993315"/>
          </a:xfrm>
          <a:prstGeom prst="rect">
            <a:avLst/>
          </a:prstGeom>
        </p:spPr>
        <p:txBody>
          <a:bodyPr anchor="t" rtlCol="false" tIns="0" lIns="0" bIns="0" rIns="0">
            <a:spAutoFit/>
          </a:bodyPr>
          <a:lstStyle/>
          <a:p>
            <a:pPr algn="l">
              <a:lnSpc>
                <a:spcPts val="7992"/>
              </a:lnSpc>
            </a:pPr>
            <a:r>
              <a:rPr lang="en-US" b="true" sz="5709">
                <a:solidFill>
                  <a:srgbClr val="000000"/>
                </a:solidFill>
                <a:latin typeface="DM Sans Bold"/>
                <a:ea typeface="DM Sans Bold"/>
                <a:cs typeface="DM Sans Bold"/>
                <a:sym typeface="DM Sans Bold"/>
              </a:rPr>
              <a:t>Automated Machinery</a:t>
            </a:r>
          </a:p>
        </p:txBody>
      </p:sp>
      <p:sp>
        <p:nvSpPr>
          <p:cNvPr name="TextBox 15" id="15"/>
          <p:cNvSpPr txBox="true"/>
          <p:nvPr/>
        </p:nvSpPr>
        <p:spPr>
          <a:xfrm rot="0">
            <a:off x="611124" y="6950602"/>
            <a:ext cx="6064634" cy="384810"/>
          </a:xfrm>
          <a:prstGeom prst="rect">
            <a:avLst/>
          </a:prstGeom>
        </p:spPr>
        <p:txBody>
          <a:bodyPr anchor="t" rtlCol="false" tIns="0" lIns="0" bIns="0" rIns="0">
            <a:spAutoFit/>
          </a:bodyPr>
          <a:lstStyle/>
          <a:p>
            <a:pPr algn="l">
              <a:lnSpc>
                <a:spcPts val="3033"/>
              </a:lnSpc>
            </a:pPr>
            <a:r>
              <a:rPr lang="en-US" b="true" sz="2166">
                <a:solidFill>
                  <a:srgbClr val="000000"/>
                </a:solidFill>
                <a:latin typeface="DM Sans Bold"/>
                <a:ea typeface="DM Sans Bold"/>
                <a:cs typeface="DM Sans Bold"/>
                <a:sym typeface="DM Sans Bold"/>
              </a:rPr>
              <a:t>Automated Clamp Manufacturing Machinery</a:t>
            </a:r>
          </a:p>
        </p:txBody>
      </p:sp>
      <p:sp>
        <p:nvSpPr>
          <p:cNvPr name="TextBox 16" id="16"/>
          <p:cNvSpPr txBox="true"/>
          <p:nvPr/>
        </p:nvSpPr>
        <p:spPr>
          <a:xfrm rot="0">
            <a:off x="611124" y="7715174"/>
            <a:ext cx="10047599" cy="2296249"/>
          </a:xfrm>
          <a:prstGeom prst="rect">
            <a:avLst/>
          </a:prstGeom>
        </p:spPr>
        <p:txBody>
          <a:bodyPr anchor="t" rtlCol="false" tIns="0" lIns="0" bIns="0" rIns="0">
            <a:spAutoFit/>
          </a:bodyPr>
          <a:lstStyle/>
          <a:p>
            <a:pPr algn="just">
              <a:lnSpc>
                <a:spcPts val="3009"/>
              </a:lnSpc>
            </a:pPr>
            <a:r>
              <a:rPr lang="en-US" b="true" sz="2166">
                <a:solidFill>
                  <a:srgbClr val="000000"/>
                </a:solidFill>
                <a:latin typeface="DM Sans Bold"/>
                <a:ea typeface="DM Sans Bold"/>
                <a:cs typeface="DM Sans Bold"/>
                <a:sym typeface="DM Sans Bold"/>
              </a:rPr>
              <a:t>Our advanced automated machinery ensures precise and efficient production of clamps with consistent quality and high productivity. Equipped with modern control systems, it minimizes manual intervention, reduces production time, and maintains tight dimensional accuracy. The automated process enables reliable performance, low defect rates, and cost-effective manufacturing for large-volume requirements.</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261016" y="1374029"/>
            <a:ext cx="13801725" cy="8181975"/>
            <a:chOff x="0" y="0"/>
            <a:chExt cx="18402300" cy="10909300"/>
          </a:xfrm>
        </p:grpSpPr>
        <p:sp>
          <p:nvSpPr>
            <p:cNvPr name="Freeform 3" id="3"/>
            <p:cNvSpPr/>
            <p:nvPr/>
          </p:nvSpPr>
          <p:spPr>
            <a:xfrm flipH="false" flipV="false" rot="0">
              <a:off x="0" y="0"/>
              <a:ext cx="18402300" cy="10909300"/>
            </a:xfrm>
            <a:custGeom>
              <a:avLst/>
              <a:gdLst/>
              <a:ahLst/>
              <a:cxnLst/>
              <a:rect r="r" b="b" t="t" l="l"/>
              <a:pathLst>
                <a:path h="10909300" w="18402300">
                  <a:moveTo>
                    <a:pt x="0" y="0"/>
                  </a:moveTo>
                  <a:lnTo>
                    <a:pt x="18402300" y="0"/>
                  </a:lnTo>
                  <a:lnTo>
                    <a:pt x="18402300" y="10909300"/>
                  </a:lnTo>
                  <a:lnTo>
                    <a:pt x="0" y="10909300"/>
                  </a:lnTo>
                  <a:lnTo>
                    <a:pt x="0" y="0"/>
                  </a:lnTo>
                  <a:close/>
                </a:path>
              </a:pathLst>
            </a:custGeom>
            <a:blipFill>
              <a:blip r:embed="rId2"/>
              <a:stretch>
                <a:fillRect l="-957" t="-15198" r="-1595" b="-51"/>
              </a:stretch>
            </a:blipFill>
          </p:spPr>
        </p:sp>
      </p:grpSp>
      <p:grpSp>
        <p:nvGrpSpPr>
          <p:cNvPr name="Group 4" id="4"/>
          <p:cNvGrpSpPr/>
          <p:nvPr/>
        </p:nvGrpSpPr>
        <p:grpSpPr>
          <a:xfrm rot="0">
            <a:off x="0" y="28937"/>
            <a:ext cx="2914650" cy="876300"/>
            <a:chOff x="0" y="0"/>
            <a:chExt cx="3886200" cy="1168400"/>
          </a:xfrm>
        </p:grpSpPr>
        <p:sp>
          <p:nvSpPr>
            <p:cNvPr name="Freeform 5" id="5"/>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3"/>
              <a:stretch>
                <a:fillRect l="0" t="-54438" r="0" b="-67301"/>
              </a:stretch>
            </a:blipFill>
          </p:spPr>
        </p:sp>
      </p:grpSp>
      <p:sp>
        <p:nvSpPr>
          <p:cNvPr name="TextBox 6" id="6"/>
          <p:cNvSpPr txBox="true"/>
          <p:nvPr/>
        </p:nvSpPr>
        <p:spPr>
          <a:xfrm rot="0">
            <a:off x="6129576" y="21641"/>
            <a:ext cx="6148511" cy="993315"/>
          </a:xfrm>
          <a:prstGeom prst="rect">
            <a:avLst/>
          </a:prstGeom>
        </p:spPr>
        <p:txBody>
          <a:bodyPr anchor="t" rtlCol="false" tIns="0" lIns="0" bIns="0" rIns="0">
            <a:spAutoFit/>
          </a:bodyPr>
          <a:lstStyle/>
          <a:p>
            <a:pPr algn="l">
              <a:lnSpc>
                <a:spcPts val="7992"/>
              </a:lnSpc>
            </a:pPr>
            <a:r>
              <a:rPr lang="en-US" b="true" sz="5709">
                <a:solidFill>
                  <a:srgbClr val="000000"/>
                </a:solidFill>
                <a:latin typeface="DM Sans Bold"/>
                <a:ea typeface="DM Sans Bold"/>
                <a:cs typeface="DM Sans Bold"/>
                <a:sym typeface="DM Sans Bold"/>
              </a:rPr>
              <a:t>Our Performance</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442502" y="7800842"/>
            <a:ext cx="1591780" cy="1591780"/>
            <a:chOff x="0" y="0"/>
            <a:chExt cx="2122373" cy="2122373"/>
          </a:xfrm>
        </p:grpSpPr>
        <p:sp>
          <p:nvSpPr>
            <p:cNvPr name="Freeform 3" id="3"/>
            <p:cNvSpPr/>
            <p:nvPr/>
          </p:nvSpPr>
          <p:spPr>
            <a:xfrm flipH="false" flipV="false" rot="0">
              <a:off x="0" y="0"/>
              <a:ext cx="2122424" cy="2122424"/>
            </a:xfrm>
            <a:custGeom>
              <a:avLst/>
              <a:gdLst/>
              <a:ahLst/>
              <a:cxnLst/>
              <a:rect r="r" b="b" t="t" l="l"/>
              <a:pathLst>
                <a:path h="2122424" w="2122424">
                  <a:moveTo>
                    <a:pt x="0" y="0"/>
                  </a:moveTo>
                  <a:lnTo>
                    <a:pt x="2122424" y="0"/>
                  </a:lnTo>
                  <a:lnTo>
                    <a:pt x="2122424" y="2122424"/>
                  </a:lnTo>
                  <a:lnTo>
                    <a:pt x="0" y="2122424"/>
                  </a:lnTo>
                  <a:lnTo>
                    <a:pt x="0" y="0"/>
                  </a:lnTo>
                  <a:close/>
                </a:path>
              </a:pathLst>
            </a:custGeom>
            <a:blipFill>
              <a:blip r:embed="rId2"/>
              <a:stretch>
                <a:fillRect l="0" t="0" r="1" b="1"/>
              </a:stretch>
            </a:blipFill>
          </p:spPr>
        </p:sp>
      </p:grpSp>
      <p:grpSp>
        <p:nvGrpSpPr>
          <p:cNvPr name="Group 4" id="4"/>
          <p:cNvGrpSpPr/>
          <p:nvPr/>
        </p:nvGrpSpPr>
        <p:grpSpPr>
          <a:xfrm rot="0">
            <a:off x="5972442" y="8325536"/>
            <a:ext cx="1244108" cy="542630"/>
            <a:chOff x="0" y="0"/>
            <a:chExt cx="1658810" cy="723506"/>
          </a:xfrm>
        </p:grpSpPr>
        <p:sp>
          <p:nvSpPr>
            <p:cNvPr name="Freeform 5" id="5"/>
            <p:cNvSpPr/>
            <p:nvPr/>
          </p:nvSpPr>
          <p:spPr>
            <a:xfrm flipH="false" flipV="false" rot="0">
              <a:off x="0" y="0"/>
              <a:ext cx="1658747" cy="723519"/>
            </a:xfrm>
            <a:custGeom>
              <a:avLst/>
              <a:gdLst/>
              <a:ahLst/>
              <a:cxnLst/>
              <a:rect r="r" b="b" t="t" l="l"/>
              <a:pathLst>
                <a:path h="723519" w="1658747">
                  <a:moveTo>
                    <a:pt x="0" y="0"/>
                  </a:moveTo>
                  <a:lnTo>
                    <a:pt x="1658747" y="0"/>
                  </a:lnTo>
                  <a:lnTo>
                    <a:pt x="1658747" y="723519"/>
                  </a:lnTo>
                  <a:lnTo>
                    <a:pt x="0" y="723519"/>
                  </a:lnTo>
                  <a:lnTo>
                    <a:pt x="0" y="0"/>
                  </a:lnTo>
                  <a:close/>
                </a:path>
              </a:pathLst>
            </a:custGeom>
            <a:blipFill>
              <a:blip r:embed="rId3"/>
              <a:stretch>
                <a:fillRect l="0" t="-1" r="-14" b="2"/>
              </a:stretch>
            </a:blipFill>
          </p:spPr>
        </p:sp>
      </p:grpSp>
      <p:grpSp>
        <p:nvGrpSpPr>
          <p:cNvPr name="Group 6" id="6"/>
          <p:cNvGrpSpPr/>
          <p:nvPr/>
        </p:nvGrpSpPr>
        <p:grpSpPr>
          <a:xfrm rot="0">
            <a:off x="9260481" y="8268405"/>
            <a:ext cx="1326537" cy="660187"/>
            <a:chOff x="0" y="0"/>
            <a:chExt cx="1768716" cy="880250"/>
          </a:xfrm>
        </p:grpSpPr>
        <p:sp>
          <p:nvSpPr>
            <p:cNvPr name="Freeform 7" id="7"/>
            <p:cNvSpPr/>
            <p:nvPr/>
          </p:nvSpPr>
          <p:spPr>
            <a:xfrm flipH="false" flipV="false" rot="0">
              <a:off x="0" y="0"/>
              <a:ext cx="1768729" cy="880237"/>
            </a:xfrm>
            <a:custGeom>
              <a:avLst/>
              <a:gdLst/>
              <a:ahLst/>
              <a:cxnLst/>
              <a:rect r="r" b="b" t="t" l="l"/>
              <a:pathLst>
                <a:path h="880237" w="1768729">
                  <a:moveTo>
                    <a:pt x="0" y="0"/>
                  </a:moveTo>
                  <a:lnTo>
                    <a:pt x="1768729" y="0"/>
                  </a:lnTo>
                  <a:lnTo>
                    <a:pt x="1768729" y="880237"/>
                  </a:lnTo>
                  <a:lnTo>
                    <a:pt x="0" y="880237"/>
                  </a:lnTo>
                  <a:lnTo>
                    <a:pt x="0" y="0"/>
                  </a:lnTo>
                  <a:close/>
                </a:path>
              </a:pathLst>
            </a:custGeom>
            <a:blipFill>
              <a:blip r:embed="rId4"/>
              <a:stretch>
                <a:fillRect l="0" t="0" r="0" b="-1"/>
              </a:stretch>
            </a:blipFill>
          </p:spPr>
        </p:sp>
      </p:grpSp>
      <p:grpSp>
        <p:nvGrpSpPr>
          <p:cNvPr name="Group 8" id="8"/>
          <p:cNvGrpSpPr/>
          <p:nvPr/>
        </p:nvGrpSpPr>
        <p:grpSpPr>
          <a:xfrm rot="0">
            <a:off x="9260472" y="8721985"/>
            <a:ext cx="1324747" cy="130178"/>
            <a:chOff x="0" y="0"/>
            <a:chExt cx="1766329" cy="173571"/>
          </a:xfrm>
        </p:grpSpPr>
        <p:sp>
          <p:nvSpPr>
            <p:cNvPr name="Freeform 9" id="9"/>
            <p:cNvSpPr/>
            <p:nvPr/>
          </p:nvSpPr>
          <p:spPr>
            <a:xfrm flipH="false" flipV="false" rot="0">
              <a:off x="0" y="0"/>
              <a:ext cx="1766316" cy="173482"/>
            </a:xfrm>
            <a:custGeom>
              <a:avLst/>
              <a:gdLst/>
              <a:ahLst/>
              <a:cxnLst/>
              <a:rect r="r" b="b" t="t" l="l"/>
              <a:pathLst>
                <a:path h="173482" w="1766316">
                  <a:moveTo>
                    <a:pt x="1598041" y="53213"/>
                  </a:moveTo>
                  <a:cubicBezTo>
                    <a:pt x="1606169" y="53213"/>
                    <a:pt x="1612900" y="59817"/>
                    <a:pt x="1612900" y="68072"/>
                  </a:cubicBezTo>
                  <a:cubicBezTo>
                    <a:pt x="1612900" y="76327"/>
                    <a:pt x="1606296" y="82931"/>
                    <a:pt x="1598041" y="82931"/>
                  </a:cubicBezTo>
                  <a:lnTo>
                    <a:pt x="1137158" y="82931"/>
                  </a:lnTo>
                  <a:cubicBezTo>
                    <a:pt x="1129030" y="82931"/>
                    <a:pt x="1122299" y="76327"/>
                    <a:pt x="1122299" y="68072"/>
                  </a:cubicBezTo>
                  <a:cubicBezTo>
                    <a:pt x="1122299" y="59817"/>
                    <a:pt x="1128903" y="53213"/>
                    <a:pt x="1137158" y="53213"/>
                  </a:cubicBezTo>
                  <a:close/>
                  <a:moveTo>
                    <a:pt x="146050" y="48514"/>
                  </a:moveTo>
                  <a:cubicBezTo>
                    <a:pt x="161163" y="48514"/>
                    <a:pt x="173228" y="60706"/>
                    <a:pt x="173228" y="75692"/>
                  </a:cubicBezTo>
                  <a:cubicBezTo>
                    <a:pt x="173228" y="90678"/>
                    <a:pt x="161036" y="102870"/>
                    <a:pt x="146050" y="102870"/>
                  </a:cubicBezTo>
                  <a:cubicBezTo>
                    <a:pt x="131064" y="102870"/>
                    <a:pt x="118872" y="90678"/>
                    <a:pt x="118872" y="75692"/>
                  </a:cubicBezTo>
                  <a:cubicBezTo>
                    <a:pt x="118872" y="60706"/>
                    <a:pt x="131064" y="48514"/>
                    <a:pt x="146050" y="48514"/>
                  </a:cubicBezTo>
                  <a:close/>
                  <a:moveTo>
                    <a:pt x="0" y="0"/>
                  </a:moveTo>
                  <a:lnTo>
                    <a:pt x="0" y="46863"/>
                  </a:lnTo>
                  <a:cubicBezTo>
                    <a:pt x="0" y="46863"/>
                    <a:pt x="72263" y="62992"/>
                    <a:pt x="112522" y="172847"/>
                  </a:cubicBezTo>
                  <a:lnTo>
                    <a:pt x="1653794" y="172847"/>
                  </a:lnTo>
                  <a:cubicBezTo>
                    <a:pt x="1693926" y="63627"/>
                    <a:pt x="1765554" y="47117"/>
                    <a:pt x="1766316" y="46863"/>
                  </a:cubicBezTo>
                  <a:lnTo>
                    <a:pt x="1766316" y="0"/>
                  </a:lnTo>
                  <a:close/>
                  <a:moveTo>
                    <a:pt x="1653794" y="172720"/>
                  </a:moveTo>
                  <a:cubicBezTo>
                    <a:pt x="1653667" y="172974"/>
                    <a:pt x="1653540" y="173228"/>
                    <a:pt x="1653540" y="173482"/>
                  </a:cubicBezTo>
                  <a:lnTo>
                    <a:pt x="1653921" y="172720"/>
                  </a:lnTo>
                  <a:close/>
                </a:path>
              </a:pathLst>
            </a:custGeom>
            <a:blipFill>
              <a:blip r:embed="rId5"/>
              <a:stretch>
                <a:fillRect l="-87" t="-204" r="-70" b="-285"/>
              </a:stretch>
            </a:blipFill>
          </p:spPr>
        </p:sp>
      </p:grpSp>
      <p:grpSp>
        <p:nvGrpSpPr>
          <p:cNvPr name="Group 10" id="10"/>
          <p:cNvGrpSpPr/>
          <p:nvPr/>
        </p:nvGrpSpPr>
        <p:grpSpPr>
          <a:xfrm rot="0">
            <a:off x="7563193" y="6868439"/>
            <a:ext cx="1351217" cy="795919"/>
            <a:chOff x="0" y="0"/>
            <a:chExt cx="1801622" cy="1061225"/>
          </a:xfrm>
        </p:grpSpPr>
        <p:sp>
          <p:nvSpPr>
            <p:cNvPr name="Freeform 11" id="11"/>
            <p:cNvSpPr/>
            <p:nvPr/>
          </p:nvSpPr>
          <p:spPr>
            <a:xfrm flipH="false" flipV="false" rot="0">
              <a:off x="0" y="0"/>
              <a:ext cx="1801622" cy="1061212"/>
            </a:xfrm>
            <a:custGeom>
              <a:avLst/>
              <a:gdLst/>
              <a:ahLst/>
              <a:cxnLst/>
              <a:rect r="r" b="b" t="t" l="l"/>
              <a:pathLst>
                <a:path h="1061212" w="1801622">
                  <a:moveTo>
                    <a:pt x="0" y="0"/>
                  </a:moveTo>
                  <a:lnTo>
                    <a:pt x="1801622" y="0"/>
                  </a:lnTo>
                  <a:lnTo>
                    <a:pt x="1801622" y="1061212"/>
                  </a:lnTo>
                  <a:lnTo>
                    <a:pt x="0" y="1061212"/>
                  </a:lnTo>
                  <a:lnTo>
                    <a:pt x="0" y="0"/>
                  </a:lnTo>
                  <a:close/>
                </a:path>
              </a:pathLst>
            </a:custGeom>
            <a:blipFill>
              <a:blip r:embed="rId6"/>
              <a:stretch>
                <a:fillRect l="0" t="0" r="0" b="-1"/>
              </a:stretch>
            </a:blipFill>
          </p:spPr>
        </p:sp>
      </p:grpSp>
      <p:grpSp>
        <p:nvGrpSpPr>
          <p:cNvPr name="Group 12" id="12"/>
          <p:cNvGrpSpPr/>
          <p:nvPr/>
        </p:nvGrpSpPr>
        <p:grpSpPr>
          <a:xfrm rot="0">
            <a:off x="7774648" y="9382182"/>
            <a:ext cx="925487" cy="904818"/>
            <a:chOff x="0" y="0"/>
            <a:chExt cx="1233983" cy="1206424"/>
          </a:xfrm>
        </p:grpSpPr>
        <p:sp>
          <p:nvSpPr>
            <p:cNvPr name="Freeform 13" id="13"/>
            <p:cNvSpPr/>
            <p:nvPr/>
          </p:nvSpPr>
          <p:spPr>
            <a:xfrm flipH="false" flipV="false" rot="0">
              <a:off x="0" y="0"/>
              <a:ext cx="1233932" cy="1206373"/>
            </a:xfrm>
            <a:custGeom>
              <a:avLst/>
              <a:gdLst/>
              <a:ahLst/>
              <a:cxnLst/>
              <a:rect r="r" b="b" t="t" l="l"/>
              <a:pathLst>
                <a:path h="1206373" w="1233932">
                  <a:moveTo>
                    <a:pt x="0" y="0"/>
                  </a:moveTo>
                  <a:lnTo>
                    <a:pt x="1233932" y="0"/>
                  </a:lnTo>
                  <a:lnTo>
                    <a:pt x="1233932" y="1206373"/>
                  </a:lnTo>
                  <a:lnTo>
                    <a:pt x="0" y="1206373"/>
                  </a:lnTo>
                  <a:lnTo>
                    <a:pt x="0" y="0"/>
                  </a:lnTo>
                  <a:close/>
                </a:path>
              </a:pathLst>
            </a:custGeom>
            <a:blipFill>
              <a:blip r:embed="rId7"/>
              <a:stretch>
                <a:fillRect l="0" t="0" r="-4" b="-243"/>
              </a:stretch>
            </a:blipFill>
          </p:spPr>
        </p:sp>
      </p:grpSp>
      <p:grpSp>
        <p:nvGrpSpPr>
          <p:cNvPr name="Group 14" id="14"/>
          <p:cNvGrpSpPr/>
          <p:nvPr/>
        </p:nvGrpSpPr>
        <p:grpSpPr>
          <a:xfrm rot="0">
            <a:off x="9303753" y="8445770"/>
            <a:ext cx="1240155" cy="487423"/>
            <a:chOff x="0" y="0"/>
            <a:chExt cx="1653540" cy="649897"/>
          </a:xfrm>
        </p:grpSpPr>
        <p:sp>
          <p:nvSpPr>
            <p:cNvPr name="Freeform 15" id="15"/>
            <p:cNvSpPr/>
            <p:nvPr/>
          </p:nvSpPr>
          <p:spPr>
            <a:xfrm flipH="false" flipV="false" rot="0">
              <a:off x="0" y="0"/>
              <a:ext cx="1653540" cy="649859"/>
            </a:xfrm>
            <a:custGeom>
              <a:avLst/>
              <a:gdLst/>
              <a:ahLst/>
              <a:cxnLst/>
              <a:rect r="r" b="b" t="t" l="l"/>
              <a:pathLst>
                <a:path h="649859" w="1653540">
                  <a:moveTo>
                    <a:pt x="0" y="0"/>
                  </a:moveTo>
                  <a:lnTo>
                    <a:pt x="1653540" y="0"/>
                  </a:lnTo>
                  <a:lnTo>
                    <a:pt x="1653540" y="649859"/>
                  </a:lnTo>
                  <a:lnTo>
                    <a:pt x="0" y="649859"/>
                  </a:lnTo>
                  <a:lnTo>
                    <a:pt x="0" y="0"/>
                  </a:lnTo>
                  <a:close/>
                </a:path>
              </a:pathLst>
            </a:custGeom>
            <a:blipFill>
              <a:blip r:embed="rId8"/>
              <a:stretch>
                <a:fillRect l="0" t="0" r="0" b="-5"/>
              </a:stretch>
            </a:blipFill>
          </p:spPr>
        </p:sp>
      </p:grpSp>
      <p:grpSp>
        <p:nvGrpSpPr>
          <p:cNvPr name="Group 16" id="16"/>
          <p:cNvGrpSpPr/>
          <p:nvPr/>
        </p:nvGrpSpPr>
        <p:grpSpPr>
          <a:xfrm rot="0">
            <a:off x="10585256" y="3698548"/>
            <a:ext cx="7702744" cy="6588452"/>
            <a:chOff x="0" y="0"/>
            <a:chExt cx="10270325" cy="8784603"/>
          </a:xfrm>
        </p:grpSpPr>
        <p:sp>
          <p:nvSpPr>
            <p:cNvPr name="Freeform 17" id="17"/>
            <p:cNvSpPr/>
            <p:nvPr/>
          </p:nvSpPr>
          <p:spPr>
            <a:xfrm flipH="false" flipV="false" rot="0">
              <a:off x="0" y="0"/>
              <a:ext cx="10270363" cy="8784590"/>
            </a:xfrm>
            <a:custGeom>
              <a:avLst/>
              <a:gdLst/>
              <a:ahLst/>
              <a:cxnLst/>
              <a:rect r="r" b="b" t="t" l="l"/>
              <a:pathLst>
                <a:path h="8784590" w="10270363">
                  <a:moveTo>
                    <a:pt x="0" y="0"/>
                  </a:moveTo>
                  <a:lnTo>
                    <a:pt x="10270363" y="0"/>
                  </a:lnTo>
                  <a:lnTo>
                    <a:pt x="10270363" y="8784590"/>
                  </a:lnTo>
                  <a:lnTo>
                    <a:pt x="0" y="8784590"/>
                  </a:lnTo>
                  <a:lnTo>
                    <a:pt x="0" y="0"/>
                  </a:lnTo>
                  <a:close/>
                </a:path>
              </a:pathLst>
            </a:custGeom>
            <a:blipFill>
              <a:blip r:embed="rId9"/>
              <a:stretch>
                <a:fillRect l="0" t="0" r="-38" b="-16958"/>
              </a:stretch>
            </a:blipFill>
          </p:spPr>
        </p:sp>
      </p:grpSp>
      <p:grpSp>
        <p:nvGrpSpPr>
          <p:cNvPr name="Group 18" id="18"/>
          <p:cNvGrpSpPr/>
          <p:nvPr/>
        </p:nvGrpSpPr>
        <p:grpSpPr>
          <a:xfrm rot="0">
            <a:off x="804967" y="4545978"/>
            <a:ext cx="62875" cy="62875"/>
            <a:chOff x="0" y="0"/>
            <a:chExt cx="62865" cy="62865"/>
          </a:xfrm>
        </p:grpSpPr>
        <p:sp>
          <p:nvSpPr>
            <p:cNvPr name="Freeform 19" id="19"/>
            <p:cNvSpPr/>
            <p:nvPr/>
          </p:nvSpPr>
          <p:spPr>
            <a:xfrm flipH="false" flipV="false" rot="0">
              <a:off x="0" y="0"/>
              <a:ext cx="62986" cy="62986"/>
            </a:xfrm>
            <a:custGeom>
              <a:avLst/>
              <a:gdLst/>
              <a:ahLst/>
              <a:cxnLst/>
              <a:rect r="r" b="b" t="t" l="l"/>
              <a:pathLst>
                <a:path h="62986" w="62986">
                  <a:moveTo>
                    <a:pt x="62859" y="31493"/>
                  </a:moveTo>
                  <a:cubicBezTo>
                    <a:pt x="62859" y="35684"/>
                    <a:pt x="62097" y="39620"/>
                    <a:pt x="60446" y="43557"/>
                  </a:cubicBezTo>
                  <a:cubicBezTo>
                    <a:pt x="58795" y="47493"/>
                    <a:pt x="56637" y="50795"/>
                    <a:pt x="53589" y="53716"/>
                  </a:cubicBezTo>
                  <a:cubicBezTo>
                    <a:pt x="50541" y="56637"/>
                    <a:pt x="47240" y="58922"/>
                    <a:pt x="43430" y="60573"/>
                  </a:cubicBezTo>
                  <a:cubicBezTo>
                    <a:pt x="39620" y="62224"/>
                    <a:pt x="35557" y="62986"/>
                    <a:pt x="31366" y="62986"/>
                  </a:cubicBezTo>
                  <a:cubicBezTo>
                    <a:pt x="27175" y="62986"/>
                    <a:pt x="23239" y="62224"/>
                    <a:pt x="19302" y="60573"/>
                  </a:cubicBezTo>
                  <a:cubicBezTo>
                    <a:pt x="15366" y="58922"/>
                    <a:pt x="12064" y="56764"/>
                    <a:pt x="9143" y="53716"/>
                  </a:cubicBezTo>
                  <a:cubicBezTo>
                    <a:pt x="6222" y="50668"/>
                    <a:pt x="3937" y="47367"/>
                    <a:pt x="2286" y="43557"/>
                  </a:cubicBezTo>
                  <a:cubicBezTo>
                    <a:pt x="635" y="39747"/>
                    <a:pt x="0" y="35557"/>
                    <a:pt x="0" y="31493"/>
                  </a:cubicBezTo>
                  <a:cubicBezTo>
                    <a:pt x="0" y="27429"/>
                    <a:pt x="762" y="23366"/>
                    <a:pt x="2413" y="19429"/>
                  </a:cubicBezTo>
                  <a:cubicBezTo>
                    <a:pt x="4064" y="15493"/>
                    <a:pt x="6222" y="12191"/>
                    <a:pt x="9270" y="9270"/>
                  </a:cubicBezTo>
                  <a:cubicBezTo>
                    <a:pt x="12318" y="6349"/>
                    <a:pt x="15620" y="4064"/>
                    <a:pt x="19429" y="2413"/>
                  </a:cubicBezTo>
                  <a:cubicBezTo>
                    <a:pt x="23239" y="762"/>
                    <a:pt x="27302" y="0"/>
                    <a:pt x="31493" y="0"/>
                  </a:cubicBezTo>
                  <a:cubicBezTo>
                    <a:pt x="35684" y="0"/>
                    <a:pt x="39620" y="762"/>
                    <a:pt x="43557" y="2413"/>
                  </a:cubicBezTo>
                  <a:cubicBezTo>
                    <a:pt x="47493" y="4064"/>
                    <a:pt x="50795" y="6222"/>
                    <a:pt x="53716" y="9270"/>
                  </a:cubicBezTo>
                  <a:cubicBezTo>
                    <a:pt x="56637" y="12318"/>
                    <a:pt x="58922" y="15620"/>
                    <a:pt x="60573" y="19429"/>
                  </a:cubicBezTo>
                  <a:cubicBezTo>
                    <a:pt x="62224" y="23239"/>
                    <a:pt x="62986" y="27302"/>
                    <a:pt x="62986" y="31493"/>
                  </a:cubicBezTo>
                  <a:close/>
                </a:path>
              </a:pathLst>
            </a:custGeom>
            <a:solidFill>
              <a:srgbClr val="000000"/>
            </a:solidFill>
          </p:spPr>
        </p:sp>
      </p:grpSp>
      <p:grpSp>
        <p:nvGrpSpPr>
          <p:cNvPr name="Group 20" id="20"/>
          <p:cNvGrpSpPr/>
          <p:nvPr/>
        </p:nvGrpSpPr>
        <p:grpSpPr>
          <a:xfrm rot="0">
            <a:off x="804967" y="5090865"/>
            <a:ext cx="62875" cy="62875"/>
            <a:chOff x="0" y="0"/>
            <a:chExt cx="62865" cy="62865"/>
          </a:xfrm>
        </p:grpSpPr>
        <p:sp>
          <p:nvSpPr>
            <p:cNvPr name="Freeform 21" id="21"/>
            <p:cNvSpPr/>
            <p:nvPr/>
          </p:nvSpPr>
          <p:spPr>
            <a:xfrm flipH="false" flipV="false" rot="0">
              <a:off x="0" y="0"/>
              <a:ext cx="62986" cy="62986"/>
            </a:xfrm>
            <a:custGeom>
              <a:avLst/>
              <a:gdLst/>
              <a:ahLst/>
              <a:cxnLst/>
              <a:rect r="r" b="b" t="t" l="l"/>
              <a:pathLst>
                <a:path h="62986" w="62986">
                  <a:moveTo>
                    <a:pt x="62859" y="31493"/>
                  </a:moveTo>
                  <a:cubicBezTo>
                    <a:pt x="62859" y="35684"/>
                    <a:pt x="62097" y="39620"/>
                    <a:pt x="60446" y="43557"/>
                  </a:cubicBezTo>
                  <a:cubicBezTo>
                    <a:pt x="58795" y="47493"/>
                    <a:pt x="56637" y="50795"/>
                    <a:pt x="53589" y="53716"/>
                  </a:cubicBezTo>
                  <a:cubicBezTo>
                    <a:pt x="50541" y="56637"/>
                    <a:pt x="47240" y="58922"/>
                    <a:pt x="43430" y="60573"/>
                  </a:cubicBezTo>
                  <a:cubicBezTo>
                    <a:pt x="39620" y="62224"/>
                    <a:pt x="35557" y="62986"/>
                    <a:pt x="31366" y="62986"/>
                  </a:cubicBezTo>
                  <a:cubicBezTo>
                    <a:pt x="27175" y="62986"/>
                    <a:pt x="23239" y="62224"/>
                    <a:pt x="19302" y="60573"/>
                  </a:cubicBezTo>
                  <a:cubicBezTo>
                    <a:pt x="15366" y="58922"/>
                    <a:pt x="12064" y="56764"/>
                    <a:pt x="9143" y="53716"/>
                  </a:cubicBezTo>
                  <a:cubicBezTo>
                    <a:pt x="6222" y="50668"/>
                    <a:pt x="3937" y="47367"/>
                    <a:pt x="2286" y="43557"/>
                  </a:cubicBezTo>
                  <a:cubicBezTo>
                    <a:pt x="635" y="39747"/>
                    <a:pt x="0" y="35557"/>
                    <a:pt x="0" y="31493"/>
                  </a:cubicBezTo>
                  <a:cubicBezTo>
                    <a:pt x="0" y="27429"/>
                    <a:pt x="762" y="23366"/>
                    <a:pt x="2413" y="19429"/>
                  </a:cubicBezTo>
                  <a:cubicBezTo>
                    <a:pt x="4064" y="15493"/>
                    <a:pt x="6222" y="12191"/>
                    <a:pt x="9270" y="9270"/>
                  </a:cubicBezTo>
                  <a:cubicBezTo>
                    <a:pt x="12318" y="6349"/>
                    <a:pt x="15620" y="4064"/>
                    <a:pt x="19429" y="2413"/>
                  </a:cubicBezTo>
                  <a:cubicBezTo>
                    <a:pt x="23239" y="762"/>
                    <a:pt x="27302" y="0"/>
                    <a:pt x="31493" y="0"/>
                  </a:cubicBezTo>
                  <a:cubicBezTo>
                    <a:pt x="35684" y="0"/>
                    <a:pt x="39620" y="762"/>
                    <a:pt x="43557" y="2413"/>
                  </a:cubicBezTo>
                  <a:cubicBezTo>
                    <a:pt x="47493" y="4064"/>
                    <a:pt x="50795" y="6222"/>
                    <a:pt x="53716" y="9270"/>
                  </a:cubicBezTo>
                  <a:cubicBezTo>
                    <a:pt x="56637" y="12318"/>
                    <a:pt x="58922" y="15620"/>
                    <a:pt x="60573" y="19429"/>
                  </a:cubicBezTo>
                  <a:cubicBezTo>
                    <a:pt x="62224" y="23239"/>
                    <a:pt x="62986" y="27302"/>
                    <a:pt x="62986" y="31493"/>
                  </a:cubicBezTo>
                  <a:close/>
                </a:path>
              </a:pathLst>
            </a:custGeom>
            <a:solidFill>
              <a:srgbClr val="000000"/>
            </a:solidFill>
          </p:spPr>
        </p:sp>
      </p:grpSp>
      <p:grpSp>
        <p:nvGrpSpPr>
          <p:cNvPr name="Group 22" id="22"/>
          <p:cNvGrpSpPr/>
          <p:nvPr/>
        </p:nvGrpSpPr>
        <p:grpSpPr>
          <a:xfrm rot="0">
            <a:off x="804967" y="5363299"/>
            <a:ext cx="62875" cy="62875"/>
            <a:chOff x="0" y="0"/>
            <a:chExt cx="62865" cy="62865"/>
          </a:xfrm>
        </p:grpSpPr>
        <p:sp>
          <p:nvSpPr>
            <p:cNvPr name="Freeform 23" id="23"/>
            <p:cNvSpPr/>
            <p:nvPr/>
          </p:nvSpPr>
          <p:spPr>
            <a:xfrm flipH="false" flipV="false" rot="0">
              <a:off x="0" y="0"/>
              <a:ext cx="62986" cy="62986"/>
            </a:xfrm>
            <a:custGeom>
              <a:avLst/>
              <a:gdLst/>
              <a:ahLst/>
              <a:cxnLst/>
              <a:rect r="r" b="b" t="t" l="l"/>
              <a:pathLst>
                <a:path h="62986" w="62986">
                  <a:moveTo>
                    <a:pt x="62859" y="31493"/>
                  </a:moveTo>
                  <a:cubicBezTo>
                    <a:pt x="62859" y="35684"/>
                    <a:pt x="62097" y="39620"/>
                    <a:pt x="60446" y="43557"/>
                  </a:cubicBezTo>
                  <a:cubicBezTo>
                    <a:pt x="58795" y="47493"/>
                    <a:pt x="56637" y="50795"/>
                    <a:pt x="53589" y="53716"/>
                  </a:cubicBezTo>
                  <a:cubicBezTo>
                    <a:pt x="50541" y="56637"/>
                    <a:pt x="47240" y="58922"/>
                    <a:pt x="43430" y="60573"/>
                  </a:cubicBezTo>
                  <a:cubicBezTo>
                    <a:pt x="39620" y="62224"/>
                    <a:pt x="35557" y="62986"/>
                    <a:pt x="31366" y="62986"/>
                  </a:cubicBezTo>
                  <a:cubicBezTo>
                    <a:pt x="27175" y="62986"/>
                    <a:pt x="23239" y="62224"/>
                    <a:pt x="19302" y="60573"/>
                  </a:cubicBezTo>
                  <a:cubicBezTo>
                    <a:pt x="15366" y="58922"/>
                    <a:pt x="12064" y="56764"/>
                    <a:pt x="9143" y="53716"/>
                  </a:cubicBezTo>
                  <a:cubicBezTo>
                    <a:pt x="6222" y="50668"/>
                    <a:pt x="3937" y="47367"/>
                    <a:pt x="2286" y="43557"/>
                  </a:cubicBezTo>
                  <a:cubicBezTo>
                    <a:pt x="635" y="39747"/>
                    <a:pt x="0" y="35557"/>
                    <a:pt x="0" y="31493"/>
                  </a:cubicBezTo>
                  <a:cubicBezTo>
                    <a:pt x="0" y="27429"/>
                    <a:pt x="762" y="23366"/>
                    <a:pt x="2413" y="19429"/>
                  </a:cubicBezTo>
                  <a:cubicBezTo>
                    <a:pt x="4064" y="15493"/>
                    <a:pt x="6222" y="12191"/>
                    <a:pt x="9270" y="9270"/>
                  </a:cubicBezTo>
                  <a:cubicBezTo>
                    <a:pt x="12318" y="6349"/>
                    <a:pt x="15620" y="4064"/>
                    <a:pt x="19429" y="2413"/>
                  </a:cubicBezTo>
                  <a:cubicBezTo>
                    <a:pt x="23239" y="762"/>
                    <a:pt x="27302" y="0"/>
                    <a:pt x="31493" y="0"/>
                  </a:cubicBezTo>
                  <a:cubicBezTo>
                    <a:pt x="35684" y="0"/>
                    <a:pt x="39620" y="762"/>
                    <a:pt x="43557" y="2413"/>
                  </a:cubicBezTo>
                  <a:cubicBezTo>
                    <a:pt x="47493" y="4064"/>
                    <a:pt x="50795" y="6222"/>
                    <a:pt x="53716" y="9270"/>
                  </a:cubicBezTo>
                  <a:cubicBezTo>
                    <a:pt x="56637" y="12318"/>
                    <a:pt x="58922" y="15620"/>
                    <a:pt x="60573" y="19429"/>
                  </a:cubicBezTo>
                  <a:cubicBezTo>
                    <a:pt x="62224" y="23239"/>
                    <a:pt x="62986" y="27302"/>
                    <a:pt x="62986" y="31493"/>
                  </a:cubicBezTo>
                  <a:close/>
                </a:path>
              </a:pathLst>
            </a:custGeom>
            <a:solidFill>
              <a:srgbClr val="000000"/>
            </a:solidFill>
          </p:spPr>
        </p:sp>
      </p:grpSp>
      <p:grpSp>
        <p:nvGrpSpPr>
          <p:cNvPr name="Group 24" id="24"/>
          <p:cNvGrpSpPr/>
          <p:nvPr/>
        </p:nvGrpSpPr>
        <p:grpSpPr>
          <a:xfrm rot="0">
            <a:off x="804967" y="5635742"/>
            <a:ext cx="62875" cy="62875"/>
            <a:chOff x="0" y="0"/>
            <a:chExt cx="62865" cy="62865"/>
          </a:xfrm>
        </p:grpSpPr>
        <p:sp>
          <p:nvSpPr>
            <p:cNvPr name="Freeform 25" id="25"/>
            <p:cNvSpPr/>
            <p:nvPr/>
          </p:nvSpPr>
          <p:spPr>
            <a:xfrm flipH="false" flipV="false" rot="0">
              <a:off x="0" y="0"/>
              <a:ext cx="62986" cy="62986"/>
            </a:xfrm>
            <a:custGeom>
              <a:avLst/>
              <a:gdLst/>
              <a:ahLst/>
              <a:cxnLst/>
              <a:rect r="r" b="b" t="t" l="l"/>
              <a:pathLst>
                <a:path h="62986" w="62986">
                  <a:moveTo>
                    <a:pt x="62859" y="31493"/>
                  </a:moveTo>
                  <a:cubicBezTo>
                    <a:pt x="62859" y="35684"/>
                    <a:pt x="62097" y="39620"/>
                    <a:pt x="60446" y="43557"/>
                  </a:cubicBezTo>
                  <a:cubicBezTo>
                    <a:pt x="58795" y="47493"/>
                    <a:pt x="56637" y="50795"/>
                    <a:pt x="53589" y="53716"/>
                  </a:cubicBezTo>
                  <a:cubicBezTo>
                    <a:pt x="50541" y="56637"/>
                    <a:pt x="47240" y="58922"/>
                    <a:pt x="43430" y="60573"/>
                  </a:cubicBezTo>
                  <a:cubicBezTo>
                    <a:pt x="39620" y="62224"/>
                    <a:pt x="35557" y="62986"/>
                    <a:pt x="31366" y="62986"/>
                  </a:cubicBezTo>
                  <a:cubicBezTo>
                    <a:pt x="27175" y="62986"/>
                    <a:pt x="23239" y="62224"/>
                    <a:pt x="19302" y="60573"/>
                  </a:cubicBezTo>
                  <a:cubicBezTo>
                    <a:pt x="15366" y="58922"/>
                    <a:pt x="12064" y="56764"/>
                    <a:pt x="9143" y="53716"/>
                  </a:cubicBezTo>
                  <a:cubicBezTo>
                    <a:pt x="6222" y="50668"/>
                    <a:pt x="3937" y="47367"/>
                    <a:pt x="2286" y="43557"/>
                  </a:cubicBezTo>
                  <a:cubicBezTo>
                    <a:pt x="635" y="39747"/>
                    <a:pt x="0" y="35557"/>
                    <a:pt x="0" y="31493"/>
                  </a:cubicBezTo>
                  <a:cubicBezTo>
                    <a:pt x="0" y="27429"/>
                    <a:pt x="762" y="23366"/>
                    <a:pt x="2413" y="19429"/>
                  </a:cubicBezTo>
                  <a:cubicBezTo>
                    <a:pt x="4064" y="15493"/>
                    <a:pt x="6222" y="12191"/>
                    <a:pt x="9270" y="9270"/>
                  </a:cubicBezTo>
                  <a:cubicBezTo>
                    <a:pt x="12318" y="6349"/>
                    <a:pt x="15620" y="4064"/>
                    <a:pt x="19429" y="2413"/>
                  </a:cubicBezTo>
                  <a:cubicBezTo>
                    <a:pt x="23239" y="762"/>
                    <a:pt x="27302" y="0"/>
                    <a:pt x="31493" y="0"/>
                  </a:cubicBezTo>
                  <a:cubicBezTo>
                    <a:pt x="35684" y="0"/>
                    <a:pt x="39620" y="762"/>
                    <a:pt x="43557" y="2413"/>
                  </a:cubicBezTo>
                  <a:cubicBezTo>
                    <a:pt x="47493" y="4064"/>
                    <a:pt x="50795" y="6222"/>
                    <a:pt x="53716" y="9270"/>
                  </a:cubicBezTo>
                  <a:cubicBezTo>
                    <a:pt x="56637" y="12318"/>
                    <a:pt x="58922" y="15620"/>
                    <a:pt x="60573" y="19429"/>
                  </a:cubicBezTo>
                  <a:cubicBezTo>
                    <a:pt x="62224" y="23239"/>
                    <a:pt x="62986" y="27302"/>
                    <a:pt x="62986" y="31493"/>
                  </a:cubicBezTo>
                  <a:close/>
                </a:path>
              </a:pathLst>
            </a:custGeom>
            <a:solidFill>
              <a:srgbClr val="000000"/>
            </a:solidFill>
          </p:spPr>
        </p:sp>
      </p:grpSp>
      <p:grpSp>
        <p:nvGrpSpPr>
          <p:cNvPr name="Group 26" id="26"/>
          <p:cNvGrpSpPr/>
          <p:nvPr/>
        </p:nvGrpSpPr>
        <p:grpSpPr>
          <a:xfrm rot="0">
            <a:off x="804967" y="5908186"/>
            <a:ext cx="62875" cy="62875"/>
            <a:chOff x="0" y="0"/>
            <a:chExt cx="62865" cy="62865"/>
          </a:xfrm>
        </p:grpSpPr>
        <p:sp>
          <p:nvSpPr>
            <p:cNvPr name="Freeform 27" id="27"/>
            <p:cNvSpPr/>
            <p:nvPr/>
          </p:nvSpPr>
          <p:spPr>
            <a:xfrm flipH="false" flipV="false" rot="0">
              <a:off x="0" y="0"/>
              <a:ext cx="62986" cy="62986"/>
            </a:xfrm>
            <a:custGeom>
              <a:avLst/>
              <a:gdLst/>
              <a:ahLst/>
              <a:cxnLst/>
              <a:rect r="r" b="b" t="t" l="l"/>
              <a:pathLst>
                <a:path h="62986" w="62986">
                  <a:moveTo>
                    <a:pt x="62859" y="31493"/>
                  </a:moveTo>
                  <a:cubicBezTo>
                    <a:pt x="62859" y="35684"/>
                    <a:pt x="62097" y="39620"/>
                    <a:pt x="60446" y="43557"/>
                  </a:cubicBezTo>
                  <a:cubicBezTo>
                    <a:pt x="58795" y="47493"/>
                    <a:pt x="56637" y="50795"/>
                    <a:pt x="53589" y="53716"/>
                  </a:cubicBezTo>
                  <a:cubicBezTo>
                    <a:pt x="50541" y="56637"/>
                    <a:pt x="47240" y="58922"/>
                    <a:pt x="43430" y="60573"/>
                  </a:cubicBezTo>
                  <a:cubicBezTo>
                    <a:pt x="39620" y="62224"/>
                    <a:pt x="35557" y="62986"/>
                    <a:pt x="31366" y="62986"/>
                  </a:cubicBezTo>
                  <a:cubicBezTo>
                    <a:pt x="27175" y="62986"/>
                    <a:pt x="23239" y="62224"/>
                    <a:pt x="19302" y="60573"/>
                  </a:cubicBezTo>
                  <a:cubicBezTo>
                    <a:pt x="15366" y="58922"/>
                    <a:pt x="12064" y="56764"/>
                    <a:pt x="9143" y="53716"/>
                  </a:cubicBezTo>
                  <a:cubicBezTo>
                    <a:pt x="6222" y="50668"/>
                    <a:pt x="3937" y="47367"/>
                    <a:pt x="2286" y="43557"/>
                  </a:cubicBezTo>
                  <a:cubicBezTo>
                    <a:pt x="635" y="39747"/>
                    <a:pt x="0" y="35557"/>
                    <a:pt x="0" y="31493"/>
                  </a:cubicBezTo>
                  <a:cubicBezTo>
                    <a:pt x="0" y="27429"/>
                    <a:pt x="762" y="23366"/>
                    <a:pt x="2413" y="19429"/>
                  </a:cubicBezTo>
                  <a:cubicBezTo>
                    <a:pt x="4064" y="15493"/>
                    <a:pt x="6222" y="12191"/>
                    <a:pt x="9270" y="9270"/>
                  </a:cubicBezTo>
                  <a:cubicBezTo>
                    <a:pt x="12318" y="6349"/>
                    <a:pt x="15620" y="4064"/>
                    <a:pt x="19429" y="2413"/>
                  </a:cubicBezTo>
                  <a:cubicBezTo>
                    <a:pt x="23239" y="762"/>
                    <a:pt x="27302" y="0"/>
                    <a:pt x="31493" y="0"/>
                  </a:cubicBezTo>
                  <a:cubicBezTo>
                    <a:pt x="35684" y="0"/>
                    <a:pt x="39620" y="762"/>
                    <a:pt x="43557" y="2413"/>
                  </a:cubicBezTo>
                  <a:cubicBezTo>
                    <a:pt x="47493" y="4064"/>
                    <a:pt x="50795" y="6222"/>
                    <a:pt x="53716" y="9270"/>
                  </a:cubicBezTo>
                  <a:cubicBezTo>
                    <a:pt x="56637" y="12318"/>
                    <a:pt x="58922" y="15620"/>
                    <a:pt x="60573" y="19429"/>
                  </a:cubicBezTo>
                  <a:cubicBezTo>
                    <a:pt x="62224" y="23239"/>
                    <a:pt x="62986" y="27302"/>
                    <a:pt x="62986" y="31493"/>
                  </a:cubicBezTo>
                  <a:close/>
                </a:path>
              </a:pathLst>
            </a:custGeom>
            <a:solidFill>
              <a:srgbClr val="000000"/>
            </a:solidFill>
          </p:spPr>
        </p:sp>
      </p:grpSp>
      <p:grpSp>
        <p:nvGrpSpPr>
          <p:cNvPr name="Group 28" id="28"/>
          <p:cNvGrpSpPr/>
          <p:nvPr/>
        </p:nvGrpSpPr>
        <p:grpSpPr>
          <a:xfrm rot="0">
            <a:off x="804967" y="6180630"/>
            <a:ext cx="62875" cy="62875"/>
            <a:chOff x="0" y="0"/>
            <a:chExt cx="62865" cy="62865"/>
          </a:xfrm>
        </p:grpSpPr>
        <p:sp>
          <p:nvSpPr>
            <p:cNvPr name="Freeform 29" id="29"/>
            <p:cNvSpPr/>
            <p:nvPr/>
          </p:nvSpPr>
          <p:spPr>
            <a:xfrm flipH="false" flipV="false" rot="0">
              <a:off x="0" y="0"/>
              <a:ext cx="62986" cy="62986"/>
            </a:xfrm>
            <a:custGeom>
              <a:avLst/>
              <a:gdLst/>
              <a:ahLst/>
              <a:cxnLst/>
              <a:rect r="r" b="b" t="t" l="l"/>
              <a:pathLst>
                <a:path h="62986" w="62986">
                  <a:moveTo>
                    <a:pt x="62859" y="31493"/>
                  </a:moveTo>
                  <a:cubicBezTo>
                    <a:pt x="62859" y="35684"/>
                    <a:pt x="62097" y="39620"/>
                    <a:pt x="60446" y="43557"/>
                  </a:cubicBezTo>
                  <a:cubicBezTo>
                    <a:pt x="58795" y="47493"/>
                    <a:pt x="56637" y="50795"/>
                    <a:pt x="53589" y="53716"/>
                  </a:cubicBezTo>
                  <a:cubicBezTo>
                    <a:pt x="50541" y="56637"/>
                    <a:pt x="47240" y="58922"/>
                    <a:pt x="43430" y="60573"/>
                  </a:cubicBezTo>
                  <a:cubicBezTo>
                    <a:pt x="39620" y="62224"/>
                    <a:pt x="35557" y="62986"/>
                    <a:pt x="31366" y="62986"/>
                  </a:cubicBezTo>
                  <a:cubicBezTo>
                    <a:pt x="27175" y="62986"/>
                    <a:pt x="23239" y="62224"/>
                    <a:pt x="19302" y="60573"/>
                  </a:cubicBezTo>
                  <a:cubicBezTo>
                    <a:pt x="15366" y="58922"/>
                    <a:pt x="12064" y="56764"/>
                    <a:pt x="9143" y="53716"/>
                  </a:cubicBezTo>
                  <a:cubicBezTo>
                    <a:pt x="6222" y="50668"/>
                    <a:pt x="3937" y="47367"/>
                    <a:pt x="2286" y="43557"/>
                  </a:cubicBezTo>
                  <a:cubicBezTo>
                    <a:pt x="635" y="39747"/>
                    <a:pt x="0" y="35557"/>
                    <a:pt x="0" y="31493"/>
                  </a:cubicBezTo>
                  <a:cubicBezTo>
                    <a:pt x="0" y="27429"/>
                    <a:pt x="762" y="23366"/>
                    <a:pt x="2413" y="19429"/>
                  </a:cubicBezTo>
                  <a:cubicBezTo>
                    <a:pt x="4064" y="15493"/>
                    <a:pt x="6222" y="12191"/>
                    <a:pt x="9270" y="9270"/>
                  </a:cubicBezTo>
                  <a:cubicBezTo>
                    <a:pt x="12318" y="6349"/>
                    <a:pt x="15620" y="4064"/>
                    <a:pt x="19429" y="2413"/>
                  </a:cubicBezTo>
                  <a:cubicBezTo>
                    <a:pt x="23239" y="762"/>
                    <a:pt x="27302" y="0"/>
                    <a:pt x="31493" y="0"/>
                  </a:cubicBezTo>
                  <a:cubicBezTo>
                    <a:pt x="35684" y="0"/>
                    <a:pt x="39620" y="762"/>
                    <a:pt x="43557" y="2413"/>
                  </a:cubicBezTo>
                  <a:cubicBezTo>
                    <a:pt x="47493" y="4064"/>
                    <a:pt x="50795" y="6222"/>
                    <a:pt x="53716" y="9270"/>
                  </a:cubicBezTo>
                  <a:cubicBezTo>
                    <a:pt x="56637" y="12318"/>
                    <a:pt x="58922" y="15620"/>
                    <a:pt x="60573" y="19429"/>
                  </a:cubicBezTo>
                  <a:cubicBezTo>
                    <a:pt x="62224" y="23239"/>
                    <a:pt x="62986" y="27302"/>
                    <a:pt x="62986" y="31493"/>
                  </a:cubicBezTo>
                  <a:close/>
                </a:path>
              </a:pathLst>
            </a:custGeom>
            <a:solidFill>
              <a:srgbClr val="000000"/>
            </a:solidFill>
          </p:spPr>
        </p:sp>
      </p:grpSp>
      <p:grpSp>
        <p:nvGrpSpPr>
          <p:cNvPr name="Group 30" id="30"/>
          <p:cNvGrpSpPr/>
          <p:nvPr/>
        </p:nvGrpSpPr>
        <p:grpSpPr>
          <a:xfrm rot="0">
            <a:off x="804967" y="6453064"/>
            <a:ext cx="62875" cy="62875"/>
            <a:chOff x="0" y="0"/>
            <a:chExt cx="62865" cy="62865"/>
          </a:xfrm>
        </p:grpSpPr>
        <p:sp>
          <p:nvSpPr>
            <p:cNvPr name="Freeform 31" id="31"/>
            <p:cNvSpPr/>
            <p:nvPr/>
          </p:nvSpPr>
          <p:spPr>
            <a:xfrm flipH="false" flipV="false" rot="0">
              <a:off x="0" y="0"/>
              <a:ext cx="62986" cy="62986"/>
            </a:xfrm>
            <a:custGeom>
              <a:avLst/>
              <a:gdLst/>
              <a:ahLst/>
              <a:cxnLst/>
              <a:rect r="r" b="b" t="t" l="l"/>
              <a:pathLst>
                <a:path h="62986" w="62986">
                  <a:moveTo>
                    <a:pt x="62859" y="31493"/>
                  </a:moveTo>
                  <a:cubicBezTo>
                    <a:pt x="62859" y="35684"/>
                    <a:pt x="62097" y="39620"/>
                    <a:pt x="60446" y="43557"/>
                  </a:cubicBezTo>
                  <a:cubicBezTo>
                    <a:pt x="58795" y="47493"/>
                    <a:pt x="56637" y="50795"/>
                    <a:pt x="53589" y="53716"/>
                  </a:cubicBezTo>
                  <a:cubicBezTo>
                    <a:pt x="50541" y="56637"/>
                    <a:pt x="47240" y="58922"/>
                    <a:pt x="43430" y="60573"/>
                  </a:cubicBezTo>
                  <a:cubicBezTo>
                    <a:pt x="39620" y="62224"/>
                    <a:pt x="35557" y="62986"/>
                    <a:pt x="31366" y="62986"/>
                  </a:cubicBezTo>
                  <a:cubicBezTo>
                    <a:pt x="27175" y="62986"/>
                    <a:pt x="23239" y="62224"/>
                    <a:pt x="19302" y="60573"/>
                  </a:cubicBezTo>
                  <a:cubicBezTo>
                    <a:pt x="15366" y="58922"/>
                    <a:pt x="12064" y="56764"/>
                    <a:pt x="9143" y="53716"/>
                  </a:cubicBezTo>
                  <a:cubicBezTo>
                    <a:pt x="6222" y="50668"/>
                    <a:pt x="3937" y="47367"/>
                    <a:pt x="2286" y="43557"/>
                  </a:cubicBezTo>
                  <a:cubicBezTo>
                    <a:pt x="635" y="39747"/>
                    <a:pt x="0" y="35557"/>
                    <a:pt x="0" y="31493"/>
                  </a:cubicBezTo>
                  <a:cubicBezTo>
                    <a:pt x="0" y="27429"/>
                    <a:pt x="762" y="23366"/>
                    <a:pt x="2413" y="19429"/>
                  </a:cubicBezTo>
                  <a:cubicBezTo>
                    <a:pt x="4064" y="15493"/>
                    <a:pt x="6222" y="12191"/>
                    <a:pt x="9270" y="9270"/>
                  </a:cubicBezTo>
                  <a:cubicBezTo>
                    <a:pt x="12318" y="6349"/>
                    <a:pt x="15620" y="4064"/>
                    <a:pt x="19429" y="2413"/>
                  </a:cubicBezTo>
                  <a:cubicBezTo>
                    <a:pt x="23239" y="762"/>
                    <a:pt x="27302" y="0"/>
                    <a:pt x="31493" y="0"/>
                  </a:cubicBezTo>
                  <a:cubicBezTo>
                    <a:pt x="35684" y="0"/>
                    <a:pt x="39620" y="762"/>
                    <a:pt x="43557" y="2413"/>
                  </a:cubicBezTo>
                  <a:cubicBezTo>
                    <a:pt x="47493" y="4064"/>
                    <a:pt x="50795" y="6222"/>
                    <a:pt x="53716" y="9270"/>
                  </a:cubicBezTo>
                  <a:cubicBezTo>
                    <a:pt x="56637" y="12318"/>
                    <a:pt x="58922" y="15620"/>
                    <a:pt x="60573" y="19429"/>
                  </a:cubicBezTo>
                  <a:cubicBezTo>
                    <a:pt x="62224" y="23239"/>
                    <a:pt x="62986" y="27302"/>
                    <a:pt x="62986" y="31493"/>
                  </a:cubicBezTo>
                  <a:close/>
                </a:path>
              </a:pathLst>
            </a:custGeom>
            <a:solidFill>
              <a:srgbClr val="000000"/>
            </a:solidFill>
          </p:spPr>
        </p:sp>
      </p:grpSp>
      <p:grpSp>
        <p:nvGrpSpPr>
          <p:cNvPr name="Group 32" id="32"/>
          <p:cNvGrpSpPr/>
          <p:nvPr/>
        </p:nvGrpSpPr>
        <p:grpSpPr>
          <a:xfrm rot="0">
            <a:off x="804967" y="6725507"/>
            <a:ext cx="62875" cy="62875"/>
            <a:chOff x="0" y="0"/>
            <a:chExt cx="62865" cy="62865"/>
          </a:xfrm>
        </p:grpSpPr>
        <p:sp>
          <p:nvSpPr>
            <p:cNvPr name="Freeform 33" id="33"/>
            <p:cNvSpPr/>
            <p:nvPr/>
          </p:nvSpPr>
          <p:spPr>
            <a:xfrm flipH="false" flipV="false" rot="0">
              <a:off x="0" y="0"/>
              <a:ext cx="62986" cy="62986"/>
            </a:xfrm>
            <a:custGeom>
              <a:avLst/>
              <a:gdLst/>
              <a:ahLst/>
              <a:cxnLst/>
              <a:rect r="r" b="b" t="t" l="l"/>
              <a:pathLst>
                <a:path h="62986" w="62986">
                  <a:moveTo>
                    <a:pt x="62859" y="31493"/>
                  </a:moveTo>
                  <a:cubicBezTo>
                    <a:pt x="62859" y="35684"/>
                    <a:pt x="62097" y="39620"/>
                    <a:pt x="60446" y="43557"/>
                  </a:cubicBezTo>
                  <a:cubicBezTo>
                    <a:pt x="58795" y="47493"/>
                    <a:pt x="56637" y="50795"/>
                    <a:pt x="53589" y="53716"/>
                  </a:cubicBezTo>
                  <a:cubicBezTo>
                    <a:pt x="50541" y="56637"/>
                    <a:pt x="47240" y="58922"/>
                    <a:pt x="43430" y="60573"/>
                  </a:cubicBezTo>
                  <a:cubicBezTo>
                    <a:pt x="39620" y="62224"/>
                    <a:pt x="35557" y="62986"/>
                    <a:pt x="31366" y="62986"/>
                  </a:cubicBezTo>
                  <a:cubicBezTo>
                    <a:pt x="27175" y="62986"/>
                    <a:pt x="23239" y="62224"/>
                    <a:pt x="19302" y="60573"/>
                  </a:cubicBezTo>
                  <a:cubicBezTo>
                    <a:pt x="15366" y="58922"/>
                    <a:pt x="12064" y="56764"/>
                    <a:pt x="9143" y="53716"/>
                  </a:cubicBezTo>
                  <a:cubicBezTo>
                    <a:pt x="6222" y="50668"/>
                    <a:pt x="3937" y="47367"/>
                    <a:pt x="2286" y="43557"/>
                  </a:cubicBezTo>
                  <a:cubicBezTo>
                    <a:pt x="635" y="39747"/>
                    <a:pt x="0" y="35557"/>
                    <a:pt x="0" y="31493"/>
                  </a:cubicBezTo>
                  <a:cubicBezTo>
                    <a:pt x="0" y="27429"/>
                    <a:pt x="762" y="23366"/>
                    <a:pt x="2413" y="19429"/>
                  </a:cubicBezTo>
                  <a:cubicBezTo>
                    <a:pt x="4064" y="15493"/>
                    <a:pt x="6222" y="12191"/>
                    <a:pt x="9270" y="9270"/>
                  </a:cubicBezTo>
                  <a:cubicBezTo>
                    <a:pt x="12318" y="6349"/>
                    <a:pt x="15620" y="4064"/>
                    <a:pt x="19429" y="2413"/>
                  </a:cubicBezTo>
                  <a:cubicBezTo>
                    <a:pt x="23239" y="762"/>
                    <a:pt x="27302" y="0"/>
                    <a:pt x="31493" y="0"/>
                  </a:cubicBezTo>
                  <a:cubicBezTo>
                    <a:pt x="35684" y="0"/>
                    <a:pt x="39620" y="762"/>
                    <a:pt x="43557" y="2413"/>
                  </a:cubicBezTo>
                  <a:cubicBezTo>
                    <a:pt x="47493" y="4064"/>
                    <a:pt x="50795" y="6222"/>
                    <a:pt x="53716" y="9270"/>
                  </a:cubicBezTo>
                  <a:cubicBezTo>
                    <a:pt x="56637" y="12318"/>
                    <a:pt x="58922" y="15620"/>
                    <a:pt x="60573" y="19429"/>
                  </a:cubicBezTo>
                  <a:cubicBezTo>
                    <a:pt x="62224" y="23239"/>
                    <a:pt x="62986" y="27302"/>
                    <a:pt x="62986" y="31493"/>
                  </a:cubicBezTo>
                  <a:close/>
                </a:path>
              </a:pathLst>
            </a:custGeom>
            <a:solidFill>
              <a:srgbClr val="000000"/>
            </a:solidFill>
          </p:spPr>
        </p:sp>
      </p:grpSp>
      <p:grpSp>
        <p:nvGrpSpPr>
          <p:cNvPr name="Group 34" id="34"/>
          <p:cNvGrpSpPr/>
          <p:nvPr/>
        </p:nvGrpSpPr>
        <p:grpSpPr>
          <a:xfrm rot="0">
            <a:off x="804967" y="6997951"/>
            <a:ext cx="62875" cy="62875"/>
            <a:chOff x="0" y="0"/>
            <a:chExt cx="62865" cy="62865"/>
          </a:xfrm>
        </p:grpSpPr>
        <p:sp>
          <p:nvSpPr>
            <p:cNvPr name="Freeform 35" id="35"/>
            <p:cNvSpPr/>
            <p:nvPr/>
          </p:nvSpPr>
          <p:spPr>
            <a:xfrm flipH="false" flipV="false" rot="0">
              <a:off x="0" y="0"/>
              <a:ext cx="62986" cy="62986"/>
            </a:xfrm>
            <a:custGeom>
              <a:avLst/>
              <a:gdLst/>
              <a:ahLst/>
              <a:cxnLst/>
              <a:rect r="r" b="b" t="t" l="l"/>
              <a:pathLst>
                <a:path h="62986" w="62986">
                  <a:moveTo>
                    <a:pt x="62859" y="31493"/>
                  </a:moveTo>
                  <a:cubicBezTo>
                    <a:pt x="62859" y="35684"/>
                    <a:pt x="62097" y="39620"/>
                    <a:pt x="60446" y="43557"/>
                  </a:cubicBezTo>
                  <a:cubicBezTo>
                    <a:pt x="58795" y="47493"/>
                    <a:pt x="56637" y="50795"/>
                    <a:pt x="53589" y="53716"/>
                  </a:cubicBezTo>
                  <a:cubicBezTo>
                    <a:pt x="50541" y="56637"/>
                    <a:pt x="47240" y="58922"/>
                    <a:pt x="43430" y="60573"/>
                  </a:cubicBezTo>
                  <a:cubicBezTo>
                    <a:pt x="39620" y="62224"/>
                    <a:pt x="35557" y="62986"/>
                    <a:pt x="31366" y="62986"/>
                  </a:cubicBezTo>
                  <a:cubicBezTo>
                    <a:pt x="27175" y="62986"/>
                    <a:pt x="23239" y="62224"/>
                    <a:pt x="19302" y="60573"/>
                  </a:cubicBezTo>
                  <a:cubicBezTo>
                    <a:pt x="15366" y="58922"/>
                    <a:pt x="12064" y="56764"/>
                    <a:pt x="9143" y="53716"/>
                  </a:cubicBezTo>
                  <a:cubicBezTo>
                    <a:pt x="6222" y="50668"/>
                    <a:pt x="3937" y="47367"/>
                    <a:pt x="2286" y="43557"/>
                  </a:cubicBezTo>
                  <a:cubicBezTo>
                    <a:pt x="635" y="39747"/>
                    <a:pt x="0" y="35557"/>
                    <a:pt x="0" y="31493"/>
                  </a:cubicBezTo>
                  <a:cubicBezTo>
                    <a:pt x="0" y="27429"/>
                    <a:pt x="762" y="23366"/>
                    <a:pt x="2413" y="19429"/>
                  </a:cubicBezTo>
                  <a:cubicBezTo>
                    <a:pt x="4064" y="15493"/>
                    <a:pt x="6222" y="12191"/>
                    <a:pt x="9270" y="9270"/>
                  </a:cubicBezTo>
                  <a:cubicBezTo>
                    <a:pt x="12318" y="6349"/>
                    <a:pt x="15620" y="4064"/>
                    <a:pt x="19429" y="2413"/>
                  </a:cubicBezTo>
                  <a:cubicBezTo>
                    <a:pt x="23239" y="762"/>
                    <a:pt x="27302" y="0"/>
                    <a:pt x="31493" y="0"/>
                  </a:cubicBezTo>
                  <a:cubicBezTo>
                    <a:pt x="35684" y="0"/>
                    <a:pt x="39620" y="762"/>
                    <a:pt x="43557" y="2413"/>
                  </a:cubicBezTo>
                  <a:cubicBezTo>
                    <a:pt x="47493" y="4064"/>
                    <a:pt x="50795" y="6222"/>
                    <a:pt x="53716" y="9270"/>
                  </a:cubicBezTo>
                  <a:cubicBezTo>
                    <a:pt x="56637" y="12318"/>
                    <a:pt x="58922" y="15620"/>
                    <a:pt x="60573" y="19429"/>
                  </a:cubicBezTo>
                  <a:cubicBezTo>
                    <a:pt x="62224" y="23239"/>
                    <a:pt x="62986" y="27302"/>
                    <a:pt x="62986" y="31493"/>
                  </a:cubicBezTo>
                  <a:close/>
                </a:path>
              </a:pathLst>
            </a:custGeom>
            <a:solidFill>
              <a:srgbClr val="000000"/>
            </a:solidFill>
          </p:spPr>
        </p:sp>
      </p:grpSp>
      <p:grpSp>
        <p:nvGrpSpPr>
          <p:cNvPr name="Group 36" id="36"/>
          <p:cNvGrpSpPr/>
          <p:nvPr/>
        </p:nvGrpSpPr>
        <p:grpSpPr>
          <a:xfrm rot="0">
            <a:off x="804967" y="7270385"/>
            <a:ext cx="62875" cy="62875"/>
            <a:chOff x="0" y="0"/>
            <a:chExt cx="62865" cy="62865"/>
          </a:xfrm>
        </p:grpSpPr>
        <p:sp>
          <p:nvSpPr>
            <p:cNvPr name="Freeform 37" id="37"/>
            <p:cNvSpPr/>
            <p:nvPr/>
          </p:nvSpPr>
          <p:spPr>
            <a:xfrm flipH="false" flipV="false" rot="0">
              <a:off x="0" y="0"/>
              <a:ext cx="62986" cy="62986"/>
            </a:xfrm>
            <a:custGeom>
              <a:avLst/>
              <a:gdLst/>
              <a:ahLst/>
              <a:cxnLst/>
              <a:rect r="r" b="b" t="t" l="l"/>
              <a:pathLst>
                <a:path h="62986" w="62986">
                  <a:moveTo>
                    <a:pt x="62859" y="31493"/>
                  </a:moveTo>
                  <a:cubicBezTo>
                    <a:pt x="62859" y="35684"/>
                    <a:pt x="62097" y="39620"/>
                    <a:pt x="60446" y="43557"/>
                  </a:cubicBezTo>
                  <a:cubicBezTo>
                    <a:pt x="58795" y="47493"/>
                    <a:pt x="56637" y="50795"/>
                    <a:pt x="53589" y="53716"/>
                  </a:cubicBezTo>
                  <a:cubicBezTo>
                    <a:pt x="50541" y="56637"/>
                    <a:pt x="47240" y="58922"/>
                    <a:pt x="43430" y="60573"/>
                  </a:cubicBezTo>
                  <a:cubicBezTo>
                    <a:pt x="39620" y="62224"/>
                    <a:pt x="35557" y="62986"/>
                    <a:pt x="31366" y="62986"/>
                  </a:cubicBezTo>
                  <a:cubicBezTo>
                    <a:pt x="27175" y="62986"/>
                    <a:pt x="23239" y="62224"/>
                    <a:pt x="19302" y="60573"/>
                  </a:cubicBezTo>
                  <a:cubicBezTo>
                    <a:pt x="15366" y="58922"/>
                    <a:pt x="12064" y="56764"/>
                    <a:pt x="9143" y="53716"/>
                  </a:cubicBezTo>
                  <a:cubicBezTo>
                    <a:pt x="6222" y="50668"/>
                    <a:pt x="3937" y="47367"/>
                    <a:pt x="2286" y="43557"/>
                  </a:cubicBezTo>
                  <a:cubicBezTo>
                    <a:pt x="635" y="39747"/>
                    <a:pt x="0" y="35557"/>
                    <a:pt x="0" y="31493"/>
                  </a:cubicBezTo>
                  <a:cubicBezTo>
                    <a:pt x="0" y="27429"/>
                    <a:pt x="762" y="23366"/>
                    <a:pt x="2413" y="19429"/>
                  </a:cubicBezTo>
                  <a:cubicBezTo>
                    <a:pt x="4064" y="15493"/>
                    <a:pt x="6222" y="12191"/>
                    <a:pt x="9270" y="9270"/>
                  </a:cubicBezTo>
                  <a:cubicBezTo>
                    <a:pt x="12318" y="6349"/>
                    <a:pt x="15620" y="4064"/>
                    <a:pt x="19429" y="2413"/>
                  </a:cubicBezTo>
                  <a:cubicBezTo>
                    <a:pt x="23239" y="762"/>
                    <a:pt x="27302" y="0"/>
                    <a:pt x="31493" y="0"/>
                  </a:cubicBezTo>
                  <a:cubicBezTo>
                    <a:pt x="35684" y="0"/>
                    <a:pt x="39620" y="762"/>
                    <a:pt x="43557" y="2413"/>
                  </a:cubicBezTo>
                  <a:cubicBezTo>
                    <a:pt x="47493" y="4064"/>
                    <a:pt x="50795" y="6222"/>
                    <a:pt x="53716" y="9270"/>
                  </a:cubicBezTo>
                  <a:cubicBezTo>
                    <a:pt x="56637" y="12318"/>
                    <a:pt x="58922" y="15620"/>
                    <a:pt x="60573" y="19429"/>
                  </a:cubicBezTo>
                  <a:cubicBezTo>
                    <a:pt x="62224" y="23239"/>
                    <a:pt x="62986" y="27302"/>
                    <a:pt x="62986" y="31493"/>
                  </a:cubicBezTo>
                  <a:close/>
                </a:path>
              </a:pathLst>
            </a:custGeom>
            <a:solidFill>
              <a:srgbClr val="000000"/>
            </a:solidFill>
          </p:spPr>
        </p:sp>
      </p:grpSp>
      <p:grpSp>
        <p:nvGrpSpPr>
          <p:cNvPr name="Group 38" id="38"/>
          <p:cNvGrpSpPr/>
          <p:nvPr/>
        </p:nvGrpSpPr>
        <p:grpSpPr>
          <a:xfrm rot="0">
            <a:off x="804967" y="7542828"/>
            <a:ext cx="62875" cy="62875"/>
            <a:chOff x="0" y="0"/>
            <a:chExt cx="62865" cy="62865"/>
          </a:xfrm>
        </p:grpSpPr>
        <p:sp>
          <p:nvSpPr>
            <p:cNvPr name="Freeform 39" id="39"/>
            <p:cNvSpPr/>
            <p:nvPr/>
          </p:nvSpPr>
          <p:spPr>
            <a:xfrm flipH="false" flipV="false" rot="0">
              <a:off x="0" y="0"/>
              <a:ext cx="62986" cy="62986"/>
            </a:xfrm>
            <a:custGeom>
              <a:avLst/>
              <a:gdLst/>
              <a:ahLst/>
              <a:cxnLst/>
              <a:rect r="r" b="b" t="t" l="l"/>
              <a:pathLst>
                <a:path h="62986" w="62986">
                  <a:moveTo>
                    <a:pt x="62859" y="31493"/>
                  </a:moveTo>
                  <a:cubicBezTo>
                    <a:pt x="62859" y="35684"/>
                    <a:pt x="62097" y="39620"/>
                    <a:pt x="60446" y="43557"/>
                  </a:cubicBezTo>
                  <a:cubicBezTo>
                    <a:pt x="58795" y="47493"/>
                    <a:pt x="56637" y="50795"/>
                    <a:pt x="53589" y="53716"/>
                  </a:cubicBezTo>
                  <a:cubicBezTo>
                    <a:pt x="50541" y="56637"/>
                    <a:pt x="47240" y="58922"/>
                    <a:pt x="43430" y="60573"/>
                  </a:cubicBezTo>
                  <a:cubicBezTo>
                    <a:pt x="39620" y="62224"/>
                    <a:pt x="35557" y="62986"/>
                    <a:pt x="31366" y="62986"/>
                  </a:cubicBezTo>
                  <a:cubicBezTo>
                    <a:pt x="27175" y="62986"/>
                    <a:pt x="23239" y="62224"/>
                    <a:pt x="19302" y="60573"/>
                  </a:cubicBezTo>
                  <a:cubicBezTo>
                    <a:pt x="15366" y="58922"/>
                    <a:pt x="12064" y="56764"/>
                    <a:pt x="9143" y="53716"/>
                  </a:cubicBezTo>
                  <a:cubicBezTo>
                    <a:pt x="6222" y="50668"/>
                    <a:pt x="3937" y="47367"/>
                    <a:pt x="2286" y="43557"/>
                  </a:cubicBezTo>
                  <a:cubicBezTo>
                    <a:pt x="635" y="39747"/>
                    <a:pt x="0" y="35557"/>
                    <a:pt x="0" y="31493"/>
                  </a:cubicBezTo>
                  <a:cubicBezTo>
                    <a:pt x="0" y="27429"/>
                    <a:pt x="762" y="23366"/>
                    <a:pt x="2413" y="19429"/>
                  </a:cubicBezTo>
                  <a:cubicBezTo>
                    <a:pt x="4064" y="15493"/>
                    <a:pt x="6222" y="12191"/>
                    <a:pt x="9270" y="9270"/>
                  </a:cubicBezTo>
                  <a:cubicBezTo>
                    <a:pt x="12318" y="6349"/>
                    <a:pt x="15620" y="4064"/>
                    <a:pt x="19429" y="2413"/>
                  </a:cubicBezTo>
                  <a:cubicBezTo>
                    <a:pt x="23239" y="762"/>
                    <a:pt x="27302" y="0"/>
                    <a:pt x="31493" y="0"/>
                  </a:cubicBezTo>
                  <a:cubicBezTo>
                    <a:pt x="35684" y="0"/>
                    <a:pt x="39620" y="762"/>
                    <a:pt x="43557" y="2413"/>
                  </a:cubicBezTo>
                  <a:cubicBezTo>
                    <a:pt x="47493" y="4064"/>
                    <a:pt x="50795" y="6222"/>
                    <a:pt x="53716" y="9270"/>
                  </a:cubicBezTo>
                  <a:cubicBezTo>
                    <a:pt x="56637" y="12318"/>
                    <a:pt x="58922" y="15620"/>
                    <a:pt x="60573" y="19429"/>
                  </a:cubicBezTo>
                  <a:cubicBezTo>
                    <a:pt x="62224" y="23239"/>
                    <a:pt x="62986" y="27302"/>
                    <a:pt x="62986" y="31493"/>
                  </a:cubicBezTo>
                  <a:close/>
                </a:path>
              </a:pathLst>
            </a:custGeom>
            <a:solidFill>
              <a:srgbClr val="000000"/>
            </a:solidFill>
          </p:spPr>
        </p:sp>
      </p:grpSp>
      <p:grpSp>
        <p:nvGrpSpPr>
          <p:cNvPr name="Group 40" id="40"/>
          <p:cNvGrpSpPr/>
          <p:nvPr/>
        </p:nvGrpSpPr>
        <p:grpSpPr>
          <a:xfrm rot="0">
            <a:off x="866575" y="4185837"/>
            <a:ext cx="1849193" cy="19050"/>
            <a:chOff x="0" y="0"/>
            <a:chExt cx="1849184" cy="19050"/>
          </a:xfrm>
        </p:grpSpPr>
        <p:sp>
          <p:nvSpPr>
            <p:cNvPr name="Freeform 41" id="41"/>
            <p:cNvSpPr/>
            <p:nvPr/>
          </p:nvSpPr>
          <p:spPr>
            <a:xfrm flipH="false" flipV="false" rot="0">
              <a:off x="0" y="0"/>
              <a:ext cx="2129276" cy="19050"/>
            </a:xfrm>
            <a:custGeom>
              <a:avLst/>
              <a:gdLst/>
              <a:ahLst/>
              <a:cxnLst/>
              <a:rect r="r" b="b" t="t" l="l"/>
              <a:pathLst>
                <a:path h="19050" w="2129276">
                  <a:moveTo>
                    <a:pt x="0" y="0"/>
                  </a:moveTo>
                  <a:lnTo>
                    <a:pt x="0" y="19050"/>
                  </a:lnTo>
                  <a:lnTo>
                    <a:pt x="348614" y="19050"/>
                  </a:lnTo>
                  <a:lnTo>
                    <a:pt x="348614" y="0"/>
                  </a:lnTo>
                  <a:close/>
                  <a:moveTo>
                    <a:pt x="446404" y="0"/>
                  </a:moveTo>
                  <a:lnTo>
                    <a:pt x="446404" y="19050"/>
                  </a:lnTo>
                  <a:lnTo>
                    <a:pt x="802891" y="19050"/>
                  </a:lnTo>
                  <a:lnTo>
                    <a:pt x="802891" y="0"/>
                  </a:lnTo>
                  <a:close/>
                  <a:moveTo>
                    <a:pt x="981072" y="0"/>
                  </a:moveTo>
                  <a:lnTo>
                    <a:pt x="981072" y="19050"/>
                  </a:lnTo>
                  <a:lnTo>
                    <a:pt x="1261233" y="19050"/>
                  </a:lnTo>
                  <a:lnTo>
                    <a:pt x="1261233" y="0"/>
                  </a:lnTo>
                  <a:close/>
                  <a:moveTo>
                    <a:pt x="1719448" y="0"/>
                  </a:moveTo>
                  <a:lnTo>
                    <a:pt x="1719448" y="19050"/>
                  </a:lnTo>
                  <a:lnTo>
                    <a:pt x="2129276" y="19050"/>
                  </a:lnTo>
                  <a:lnTo>
                    <a:pt x="2129276" y="0"/>
                  </a:lnTo>
                  <a:close/>
                </a:path>
              </a:pathLst>
            </a:custGeom>
            <a:solidFill>
              <a:srgbClr val="000000"/>
            </a:solidFill>
          </p:spPr>
        </p:sp>
      </p:grpSp>
      <p:grpSp>
        <p:nvGrpSpPr>
          <p:cNvPr name="Group 42" id="42"/>
          <p:cNvGrpSpPr/>
          <p:nvPr/>
        </p:nvGrpSpPr>
        <p:grpSpPr>
          <a:xfrm rot="0">
            <a:off x="891854" y="2370744"/>
            <a:ext cx="5129632" cy="21565"/>
            <a:chOff x="0" y="0"/>
            <a:chExt cx="5129632" cy="21565"/>
          </a:xfrm>
        </p:grpSpPr>
        <p:sp>
          <p:nvSpPr>
            <p:cNvPr name="Freeform 43" id="43"/>
            <p:cNvSpPr/>
            <p:nvPr/>
          </p:nvSpPr>
          <p:spPr>
            <a:xfrm flipH="false" flipV="false" rot="0">
              <a:off x="0" y="0"/>
              <a:ext cx="5129656" cy="21587"/>
            </a:xfrm>
            <a:custGeom>
              <a:avLst/>
              <a:gdLst/>
              <a:ahLst/>
              <a:cxnLst/>
              <a:rect r="r" b="b" t="t" l="l"/>
              <a:pathLst>
                <a:path h="21587" w="5129656">
                  <a:moveTo>
                    <a:pt x="0" y="0"/>
                  </a:moveTo>
                  <a:lnTo>
                    <a:pt x="0" y="21587"/>
                  </a:lnTo>
                  <a:lnTo>
                    <a:pt x="1410335" y="21587"/>
                  </a:lnTo>
                  <a:lnTo>
                    <a:pt x="1410335" y="0"/>
                  </a:lnTo>
                  <a:close/>
                  <a:moveTo>
                    <a:pt x="1498600" y="0"/>
                  </a:moveTo>
                  <a:lnTo>
                    <a:pt x="1498600" y="21587"/>
                  </a:lnTo>
                  <a:lnTo>
                    <a:pt x="1585722" y="21587"/>
                  </a:lnTo>
                  <a:lnTo>
                    <a:pt x="1585722" y="0"/>
                  </a:lnTo>
                  <a:close/>
                  <a:moveTo>
                    <a:pt x="1761109" y="0"/>
                  </a:moveTo>
                  <a:lnTo>
                    <a:pt x="1761109" y="21587"/>
                  </a:lnTo>
                  <a:lnTo>
                    <a:pt x="1941957" y="21587"/>
                  </a:lnTo>
                  <a:lnTo>
                    <a:pt x="1941957" y="0"/>
                  </a:lnTo>
                  <a:close/>
                  <a:moveTo>
                    <a:pt x="2220087" y="0"/>
                  </a:moveTo>
                  <a:lnTo>
                    <a:pt x="2220087" y="21587"/>
                  </a:lnTo>
                  <a:lnTo>
                    <a:pt x="4983352" y="21587"/>
                  </a:lnTo>
                  <a:lnTo>
                    <a:pt x="4983352" y="0"/>
                  </a:lnTo>
                  <a:close/>
                  <a:moveTo>
                    <a:pt x="5080761" y="0"/>
                  </a:moveTo>
                  <a:lnTo>
                    <a:pt x="5080761" y="21587"/>
                  </a:lnTo>
                  <a:lnTo>
                    <a:pt x="5129656" y="21587"/>
                  </a:lnTo>
                  <a:lnTo>
                    <a:pt x="5129656" y="0"/>
                  </a:lnTo>
                  <a:close/>
                </a:path>
              </a:pathLst>
            </a:custGeom>
            <a:solidFill>
              <a:srgbClr val="000000"/>
            </a:solidFill>
          </p:spPr>
        </p:sp>
      </p:grpSp>
      <p:grpSp>
        <p:nvGrpSpPr>
          <p:cNvPr name="Group 44" id="44"/>
          <p:cNvGrpSpPr/>
          <p:nvPr/>
        </p:nvGrpSpPr>
        <p:grpSpPr>
          <a:xfrm rot="0">
            <a:off x="866575" y="7926562"/>
            <a:ext cx="4200525" cy="2360438"/>
            <a:chOff x="0" y="0"/>
            <a:chExt cx="5600700" cy="3147250"/>
          </a:xfrm>
        </p:grpSpPr>
        <p:sp>
          <p:nvSpPr>
            <p:cNvPr name="Freeform 45" id="45"/>
            <p:cNvSpPr/>
            <p:nvPr/>
          </p:nvSpPr>
          <p:spPr>
            <a:xfrm flipH="false" flipV="false" rot="0">
              <a:off x="0" y="0"/>
              <a:ext cx="5600700" cy="3147314"/>
            </a:xfrm>
            <a:custGeom>
              <a:avLst/>
              <a:gdLst/>
              <a:ahLst/>
              <a:cxnLst/>
              <a:rect r="r" b="b" t="t" l="l"/>
              <a:pathLst>
                <a:path h="3147314" w="5600700">
                  <a:moveTo>
                    <a:pt x="0" y="0"/>
                  </a:moveTo>
                  <a:lnTo>
                    <a:pt x="5600700" y="0"/>
                  </a:lnTo>
                  <a:lnTo>
                    <a:pt x="5600700" y="3147314"/>
                  </a:lnTo>
                  <a:lnTo>
                    <a:pt x="0" y="3147314"/>
                  </a:lnTo>
                  <a:lnTo>
                    <a:pt x="0" y="0"/>
                  </a:lnTo>
                  <a:close/>
                </a:path>
              </a:pathLst>
            </a:custGeom>
            <a:blipFill>
              <a:blip r:embed="rId10"/>
              <a:stretch>
                <a:fillRect l="0" t="0" r="0" b="-72"/>
              </a:stretch>
            </a:blipFill>
          </p:spPr>
        </p:sp>
      </p:grpSp>
      <p:grpSp>
        <p:nvGrpSpPr>
          <p:cNvPr name="Group 46" id="46"/>
          <p:cNvGrpSpPr/>
          <p:nvPr/>
        </p:nvGrpSpPr>
        <p:grpSpPr>
          <a:xfrm rot="0">
            <a:off x="0" y="28937"/>
            <a:ext cx="2914650" cy="876300"/>
            <a:chOff x="0" y="0"/>
            <a:chExt cx="3886200" cy="1168400"/>
          </a:xfrm>
        </p:grpSpPr>
        <p:sp>
          <p:nvSpPr>
            <p:cNvPr name="Freeform 47" id="47"/>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11"/>
              <a:stretch>
                <a:fillRect l="0" t="-54438" r="0" b="-67301"/>
              </a:stretch>
            </a:blipFill>
          </p:spPr>
        </p:sp>
      </p:grpSp>
      <p:grpSp>
        <p:nvGrpSpPr>
          <p:cNvPr name="Group 48" id="48"/>
          <p:cNvGrpSpPr/>
          <p:nvPr/>
        </p:nvGrpSpPr>
        <p:grpSpPr>
          <a:xfrm rot="0">
            <a:off x="7563193" y="6868439"/>
            <a:ext cx="1350140" cy="794433"/>
            <a:chOff x="0" y="0"/>
            <a:chExt cx="1350137" cy="794436"/>
          </a:xfrm>
        </p:grpSpPr>
        <p:sp>
          <p:nvSpPr>
            <p:cNvPr name="Freeform 49" id="49"/>
            <p:cNvSpPr/>
            <p:nvPr/>
          </p:nvSpPr>
          <p:spPr>
            <a:xfrm flipH="false" flipV="false" rot="0">
              <a:off x="0" y="0"/>
              <a:ext cx="1350139" cy="794387"/>
            </a:xfrm>
            <a:custGeom>
              <a:avLst/>
              <a:gdLst/>
              <a:ahLst/>
              <a:cxnLst/>
              <a:rect r="r" b="b" t="t" l="l"/>
              <a:pathLst>
                <a:path h="794387" w="1350139">
                  <a:moveTo>
                    <a:pt x="0" y="794387"/>
                  </a:moveTo>
                  <a:lnTo>
                    <a:pt x="1350139" y="794387"/>
                  </a:lnTo>
                  <a:lnTo>
                    <a:pt x="1350139" y="0"/>
                  </a:lnTo>
                  <a:lnTo>
                    <a:pt x="0" y="0"/>
                  </a:lnTo>
                  <a:close/>
                </a:path>
              </a:pathLst>
            </a:custGeom>
            <a:solidFill>
              <a:srgbClr val="000000">
                <a:alpha val="0"/>
              </a:srgbClr>
            </a:solidFill>
          </p:spPr>
        </p:sp>
      </p:grpSp>
      <p:grpSp>
        <p:nvGrpSpPr>
          <p:cNvPr name="Group 50" id="50"/>
          <p:cNvGrpSpPr/>
          <p:nvPr/>
        </p:nvGrpSpPr>
        <p:grpSpPr>
          <a:xfrm rot="0">
            <a:off x="7774648" y="9382182"/>
            <a:ext cx="927106" cy="904818"/>
            <a:chOff x="0" y="0"/>
            <a:chExt cx="927100" cy="904824"/>
          </a:xfrm>
        </p:grpSpPr>
        <p:sp>
          <p:nvSpPr>
            <p:cNvPr name="Freeform 51" id="51"/>
            <p:cNvSpPr/>
            <p:nvPr/>
          </p:nvSpPr>
          <p:spPr>
            <a:xfrm flipH="false" flipV="false" rot="0">
              <a:off x="0" y="0"/>
              <a:ext cx="927094" cy="904879"/>
            </a:xfrm>
            <a:custGeom>
              <a:avLst/>
              <a:gdLst/>
              <a:ahLst/>
              <a:cxnLst/>
              <a:rect r="r" b="b" t="t" l="l"/>
              <a:pathLst>
                <a:path h="904879" w="927094">
                  <a:moveTo>
                    <a:pt x="0" y="904879"/>
                  </a:moveTo>
                  <a:lnTo>
                    <a:pt x="927094" y="904879"/>
                  </a:lnTo>
                  <a:lnTo>
                    <a:pt x="927094" y="0"/>
                  </a:lnTo>
                  <a:lnTo>
                    <a:pt x="0" y="0"/>
                  </a:lnTo>
                  <a:close/>
                </a:path>
              </a:pathLst>
            </a:custGeom>
            <a:solidFill>
              <a:srgbClr val="000000">
                <a:alpha val="0"/>
              </a:srgbClr>
            </a:solidFill>
          </p:spPr>
        </p:sp>
      </p:grpSp>
      <p:grpSp>
        <p:nvGrpSpPr>
          <p:cNvPr name="Group 52" id="52"/>
          <p:cNvGrpSpPr/>
          <p:nvPr/>
        </p:nvGrpSpPr>
        <p:grpSpPr>
          <a:xfrm rot="0">
            <a:off x="9196978" y="8204902"/>
            <a:ext cx="1451762" cy="789356"/>
            <a:chOff x="0" y="0"/>
            <a:chExt cx="1451762" cy="789356"/>
          </a:xfrm>
        </p:grpSpPr>
        <p:sp>
          <p:nvSpPr>
            <p:cNvPr name="Freeform 53" id="53"/>
            <p:cNvSpPr/>
            <p:nvPr/>
          </p:nvSpPr>
          <p:spPr>
            <a:xfrm flipH="false" flipV="false" rot="0">
              <a:off x="63500" y="63500"/>
              <a:ext cx="1324735" cy="657353"/>
            </a:xfrm>
            <a:custGeom>
              <a:avLst/>
              <a:gdLst/>
              <a:ahLst/>
              <a:cxnLst/>
              <a:rect r="r" b="b" t="t" l="l"/>
              <a:pathLst>
                <a:path h="657353" w="1324735">
                  <a:moveTo>
                    <a:pt x="0" y="657353"/>
                  </a:moveTo>
                  <a:lnTo>
                    <a:pt x="1324735" y="657353"/>
                  </a:lnTo>
                  <a:lnTo>
                    <a:pt x="1324735" y="0"/>
                  </a:lnTo>
                  <a:lnTo>
                    <a:pt x="0" y="0"/>
                  </a:lnTo>
                  <a:close/>
                </a:path>
              </a:pathLst>
            </a:custGeom>
            <a:solidFill>
              <a:srgbClr val="000000">
                <a:alpha val="0"/>
              </a:srgbClr>
            </a:solidFill>
          </p:spPr>
        </p:sp>
        <p:sp>
          <p:nvSpPr>
            <p:cNvPr name="Freeform 54" id="54"/>
            <p:cNvSpPr/>
            <p:nvPr/>
          </p:nvSpPr>
          <p:spPr>
            <a:xfrm flipH="false" flipV="false" rot="0">
              <a:off x="106807" y="240919"/>
              <a:ext cx="1238248" cy="484887"/>
            </a:xfrm>
            <a:custGeom>
              <a:avLst/>
              <a:gdLst/>
              <a:ahLst/>
              <a:cxnLst/>
              <a:rect r="r" b="b" t="t" l="l"/>
              <a:pathLst>
                <a:path h="484887" w="1238248">
                  <a:moveTo>
                    <a:pt x="0" y="484887"/>
                  </a:moveTo>
                  <a:lnTo>
                    <a:pt x="1238248" y="484887"/>
                  </a:lnTo>
                  <a:lnTo>
                    <a:pt x="1238248" y="0"/>
                  </a:lnTo>
                  <a:lnTo>
                    <a:pt x="0" y="0"/>
                  </a:lnTo>
                  <a:close/>
                </a:path>
              </a:pathLst>
            </a:custGeom>
            <a:solidFill>
              <a:srgbClr val="000000">
                <a:alpha val="0"/>
              </a:srgbClr>
            </a:solidFill>
          </p:spPr>
        </p:sp>
      </p:grpSp>
      <p:sp>
        <p:nvSpPr>
          <p:cNvPr name="TextBox 55" id="55"/>
          <p:cNvSpPr txBox="true"/>
          <p:nvPr/>
        </p:nvSpPr>
        <p:spPr>
          <a:xfrm rot="0">
            <a:off x="4166721" y="32385"/>
            <a:ext cx="11745611" cy="1828219"/>
          </a:xfrm>
          <a:prstGeom prst="rect">
            <a:avLst/>
          </a:prstGeom>
        </p:spPr>
        <p:txBody>
          <a:bodyPr anchor="t" rtlCol="false" tIns="0" lIns="0" bIns="0" rIns="0">
            <a:spAutoFit/>
          </a:bodyPr>
          <a:lstStyle/>
          <a:p>
            <a:pPr algn="l">
              <a:lnSpc>
                <a:spcPts val="7277"/>
              </a:lnSpc>
            </a:pPr>
            <a:r>
              <a:rPr lang="en-US" b="true" sz="5198">
                <a:solidFill>
                  <a:srgbClr val="000000"/>
                </a:solidFill>
                <a:latin typeface="DM Sans Bold"/>
                <a:ea typeface="DM Sans Bold"/>
                <a:cs typeface="DM Sans Bold"/>
                <a:sym typeface="DM Sans Bold"/>
              </a:rPr>
              <a:t>Distribution &amp; Global Reach Supply chain, logistics, and export markets.</a:t>
            </a:r>
          </a:p>
        </p:txBody>
      </p:sp>
      <p:sp>
        <p:nvSpPr>
          <p:cNvPr name="TextBox 56" id="56"/>
          <p:cNvSpPr txBox="true"/>
          <p:nvPr/>
        </p:nvSpPr>
        <p:spPr>
          <a:xfrm rot="0">
            <a:off x="4886554" y="2044665"/>
            <a:ext cx="65342" cy="367970"/>
          </a:xfrm>
          <a:prstGeom prst="rect">
            <a:avLst/>
          </a:prstGeom>
        </p:spPr>
        <p:txBody>
          <a:bodyPr anchor="t" rtlCol="false" tIns="0" lIns="0" bIns="0" rIns="0">
            <a:spAutoFit/>
          </a:bodyPr>
          <a:lstStyle/>
          <a:p>
            <a:pPr algn="l">
              <a:lnSpc>
                <a:spcPts val="2967"/>
              </a:lnSpc>
            </a:pPr>
            <a:r>
              <a:rPr lang="en-US" b="true" sz="2119">
                <a:solidFill>
                  <a:srgbClr val="000000"/>
                </a:solidFill>
                <a:latin typeface="DM Sans Bold"/>
                <a:ea typeface="DM Sans Bold"/>
                <a:cs typeface="DM Sans Bold"/>
                <a:sym typeface="DM Sans Bold"/>
              </a:rPr>
              <a:t> </a:t>
            </a:r>
          </a:p>
        </p:txBody>
      </p:sp>
      <p:sp>
        <p:nvSpPr>
          <p:cNvPr name="TextBox 57" id="57"/>
          <p:cNvSpPr txBox="true"/>
          <p:nvPr/>
        </p:nvSpPr>
        <p:spPr>
          <a:xfrm rot="0">
            <a:off x="891854" y="2044665"/>
            <a:ext cx="5232102" cy="367970"/>
          </a:xfrm>
          <a:prstGeom prst="rect">
            <a:avLst/>
          </a:prstGeom>
        </p:spPr>
        <p:txBody>
          <a:bodyPr anchor="t" rtlCol="false" tIns="0" lIns="0" bIns="0" rIns="0">
            <a:spAutoFit/>
          </a:bodyPr>
          <a:lstStyle/>
          <a:p>
            <a:pPr algn="l">
              <a:lnSpc>
                <a:spcPts val="2967"/>
              </a:lnSpc>
            </a:pPr>
            <a:r>
              <a:rPr lang="en-US" b="true" sz="2119">
                <a:solidFill>
                  <a:srgbClr val="000000"/>
                </a:solidFill>
                <a:latin typeface="DM Sans Bold"/>
                <a:ea typeface="DM Sans Bold"/>
                <a:cs typeface="DM Sans Bold"/>
                <a:sym typeface="DM Sans Bold"/>
              </a:rPr>
              <a:t>Reliable Supply Chain &amp; GlobalDelivery</a:t>
            </a:r>
          </a:p>
        </p:txBody>
      </p:sp>
      <p:sp>
        <p:nvSpPr>
          <p:cNvPr name="TextBox 58" id="58"/>
          <p:cNvSpPr txBox="true"/>
          <p:nvPr/>
        </p:nvSpPr>
        <p:spPr>
          <a:xfrm rot="0">
            <a:off x="866575" y="2582894"/>
            <a:ext cx="17099937" cy="1647358"/>
          </a:xfrm>
          <a:prstGeom prst="rect">
            <a:avLst/>
          </a:prstGeom>
        </p:spPr>
        <p:txBody>
          <a:bodyPr anchor="t" rtlCol="false" tIns="0" lIns="0" bIns="0" rIns="0">
            <a:spAutoFit/>
          </a:bodyPr>
          <a:lstStyle/>
          <a:p>
            <a:pPr algn="just">
              <a:lnSpc>
                <a:spcPts val="2924"/>
              </a:lnSpc>
            </a:pPr>
            <a:r>
              <a:rPr lang="en-US" b="true" sz="2119">
                <a:solidFill>
                  <a:srgbClr val="000000"/>
                </a:solidFill>
                <a:latin typeface="DM Sans Bold"/>
                <a:ea typeface="DM Sans Bold"/>
                <a:cs typeface="DM Sans Bold"/>
                <a:sym typeface="DM Sans Bold"/>
              </a:rPr>
              <a:t>Invicta Clamps serves customers across domestic and international markets through a robust supply chain and efficient logistics network. Our streamlined procurement, production, and distribution processes ensure timely deliveries while maintaining the highest standards of quality and reliability.</a:t>
            </a:r>
          </a:p>
          <a:p>
            <a:pPr algn="just">
              <a:lnSpc>
                <a:spcPts val="5298"/>
              </a:lnSpc>
            </a:pPr>
            <a:r>
              <a:rPr lang="en-US" b="true" sz="2119">
                <a:solidFill>
                  <a:srgbClr val="000000"/>
                </a:solidFill>
                <a:latin typeface="DM Sans Bold"/>
                <a:ea typeface="DM Sans Bold"/>
                <a:cs typeface="DM Sans Bold"/>
                <a:sym typeface="DM Sans Bold"/>
              </a:rPr>
              <a:t>Key Highlights</a:t>
            </a:r>
          </a:p>
        </p:txBody>
      </p:sp>
      <p:sp>
        <p:nvSpPr>
          <p:cNvPr name="TextBox 59" id="59"/>
          <p:cNvSpPr txBox="true"/>
          <p:nvPr/>
        </p:nvSpPr>
        <p:spPr>
          <a:xfrm rot="0">
            <a:off x="979942" y="4412828"/>
            <a:ext cx="8327298" cy="3267351"/>
          </a:xfrm>
          <a:prstGeom prst="rect">
            <a:avLst/>
          </a:prstGeom>
        </p:spPr>
        <p:txBody>
          <a:bodyPr anchor="t" rtlCol="false" tIns="0" lIns="0" bIns="0" rIns="0">
            <a:spAutoFit/>
          </a:bodyPr>
          <a:lstStyle/>
          <a:p>
            <a:pPr algn="l">
              <a:lnSpc>
                <a:spcPts val="2145"/>
              </a:lnSpc>
            </a:pPr>
            <a:r>
              <a:rPr lang="en-US" b="true" sz="1554">
                <a:solidFill>
                  <a:srgbClr val="000000"/>
                </a:solidFill>
                <a:latin typeface="DM Sans Bold"/>
                <a:ea typeface="DM Sans Bold"/>
                <a:cs typeface="DM Sans Bold"/>
                <a:sym typeface="DM Sans Bold"/>
              </a:rPr>
              <a:t>Exporting to customers across Europe, North America, the Middle East, Asia, and other global markets</a:t>
            </a:r>
          </a:p>
          <a:p>
            <a:pPr algn="l">
              <a:lnSpc>
                <a:spcPts val="2145"/>
              </a:lnSpc>
            </a:pPr>
            <a:r>
              <a:rPr lang="en-US" b="true" sz="1554">
                <a:solidFill>
                  <a:srgbClr val="000000"/>
                </a:solidFill>
                <a:latin typeface="DM Sans Bold"/>
                <a:ea typeface="DM Sans Bold"/>
                <a:cs typeface="DM Sans Bold"/>
                <a:sym typeface="DM Sans Bold"/>
              </a:rPr>
              <a:t>Strategic partnerships with freight forwarders and logistics providers</a:t>
            </a:r>
          </a:p>
          <a:p>
            <a:pPr algn="l">
              <a:lnSpc>
                <a:spcPts val="2145"/>
              </a:lnSpc>
            </a:pPr>
            <a:r>
              <a:rPr lang="en-US" b="true" sz="1554">
                <a:solidFill>
                  <a:srgbClr val="000000"/>
                </a:solidFill>
                <a:latin typeface="DM Sans Bold"/>
                <a:ea typeface="DM Sans Bold"/>
                <a:cs typeface="DM Sans Bold"/>
                <a:sym typeface="DM Sans Bold"/>
              </a:rPr>
              <a:t>Flexible shipping options including EXW, FOB, CIF, and DDP terms</a:t>
            </a:r>
          </a:p>
          <a:p>
            <a:pPr algn="l">
              <a:lnSpc>
                <a:spcPts val="2145"/>
              </a:lnSpc>
            </a:pPr>
            <a:r>
              <a:rPr lang="en-US" b="true" sz="1554">
                <a:solidFill>
                  <a:srgbClr val="000000"/>
                </a:solidFill>
                <a:latin typeface="DM Sans Bold"/>
                <a:ea typeface="DM Sans Bold"/>
                <a:cs typeface="DM Sans Bold"/>
                <a:sym typeface="DM Sans Bold"/>
              </a:rPr>
              <a:t>Efficient inventory management and production planning</a:t>
            </a:r>
          </a:p>
          <a:p>
            <a:pPr algn="l">
              <a:lnSpc>
                <a:spcPts val="2145"/>
              </a:lnSpc>
            </a:pPr>
            <a:r>
              <a:rPr lang="en-US" b="true" sz="1554">
                <a:solidFill>
                  <a:srgbClr val="000000"/>
                </a:solidFill>
                <a:latin typeface="DM Sans Bold"/>
                <a:ea typeface="DM Sans Bold"/>
                <a:cs typeface="DM Sans Bold"/>
                <a:sym typeface="DM Sans Bold"/>
              </a:rPr>
              <a:t>Support for OEM, aftermarket, and industrial customers</a:t>
            </a:r>
          </a:p>
          <a:p>
            <a:pPr algn="l">
              <a:lnSpc>
                <a:spcPts val="2145"/>
              </a:lnSpc>
            </a:pPr>
            <a:r>
              <a:rPr lang="en-US" b="true" sz="1554">
                <a:solidFill>
                  <a:srgbClr val="000000"/>
                </a:solidFill>
                <a:latin typeface="DM Sans Bold"/>
                <a:ea typeface="DM Sans Bold"/>
                <a:cs typeface="DM Sans Bold"/>
                <a:sym typeface="DM Sans Bold"/>
              </a:rPr>
              <a:t>Customized packaging solutions for domestic and export shipments</a:t>
            </a:r>
          </a:p>
          <a:p>
            <a:pPr algn="l">
              <a:lnSpc>
                <a:spcPts val="2145"/>
              </a:lnSpc>
            </a:pPr>
            <a:r>
              <a:rPr lang="en-US" b="true" sz="1554">
                <a:solidFill>
                  <a:srgbClr val="000000"/>
                </a:solidFill>
                <a:latin typeface="DM Sans Bold"/>
                <a:ea typeface="DM Sans Bold"/>
                <a:cs typeface="DM Sans Bold"/>
                <a:sym typeface="DM Sans Bold"/>
              </a:rPr>
              <a:t>Reliable lead times and responsive customer support</a:t>
            </a:r>
          </a:p>
          <a:p>
            <a:pPr algn="l">
              <a:lnSpc>
                <a:spcPts val="2145"/>
              </a:lnSpc>
            </a:pPr>
            <a:r>
              <a:rPr lang="en-US" b="true" sz="1554">
                <a:solidFill>
                  <a:srgbClr val="000000"/>
                </a:solidFill>
                <a:latin typeface="DM Sans Bold"/>
                <a:ea typeface="DM Sans Bold"/>
                <a:cs typeface="DM Sans Bold"/>
                <a:sym typeface="DM Sans Bold"/>
              </a:rPr>
              <a:t>25+ Countries Served*</a:t>
            </a:r>
          </a:p>
          <a:p>
            <a:pPr algn="l">
              <a:lnSpc>
                <a:spcPts val="2145"/>
              </a:lnSpc>
            </a:pPr>
            <a:r>
              <a:rPr lang="en-US" b="true" sz="1554">
                <a:solidFill>
                  <a:srgbClr val="000000"/>
                </a:solidFill>
                <a:latin typeface="DM Sans Bold"/>
                <a:ea typeface="DM Sans Bold"/>
                <a:cs typeface="DM Sans Bold"/>
                <a:sym typeface="DM Sans Bold"/>
              </a:rPr>
              <a:t>500+ Customers Worldwide*</a:t>
            </a:r>
          </a:p>
          <a:p>
            <a:pPr algn="l">
              <a:lnSpc>
                <a:spcPts val="2145"/>
              </a:lnSpc>
            </a:pPr>
            <a:r>
              <a:rPr lang="en-US" b="true" sz="1554">
                <a:solidFill>
                  <a:srgbClr val="000000"/>
                </a:solidFill>
                <a:latin typeface="DM Sans Bold"/>
                <a:ea typeface="DM Sans Bold"/>
                <a:cs typeface="DM Sans Bold"/>
                <a:sym typeface="DM Sans Bold"/>
              </a:rPr>
              <a:t>Sea, Air &amp; Road Freight Solutions</a:t>
            </a:r>
          </a:p>
          <a:p>
            <a:pPr algn="l">
              <a:lnSpc>
                <a:spcPts val="2145"/>
              </a:lnSpc>
            </a:pPr>
            <a:r>
              <a:rPr lang="en-US" b="true" sz="1554">
                <a:solidFill>
                  <a:srgbClr val="000000"/>
                </a:solidFill>
                <a:latin typeface="DM Sans Bold"/>
                <a:ea typeface="DM Sans Bold"/>
                <a:cs typeface="DM Sans Bold"/>
                <a:sym typeface="DM Sans Bold"/>
              </a:rPr>
              <a:t>Export-Focused Documentation &amp; Compliance Support</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39897" y="2205009"/>
            <a:ext cx="15179183" cy="6861848"/>
            <a:chOff x="0" y="0"/>
            <a:chExt cx="20238910" cy="9149131"/>
          </a:xfrm>
        </p:grpSpPr>
        <p:sp>
          <p:nvSpPr>
            <p:cNvPr name="Freeform 3" id="3"/>
            <p:cNvSpPr/>
            <p:nvPr/>
          </p:nvSpPr>
          <p:spPr>
            <a:xfrm flipH="false" flipV="false" rot="0">
              <a:off x="0" y="0"/>
              <a:ext cx="20238847" cy="9149080"/>
            </a:xfrm>
            <a:custGeom>
              <a:avLst/>
              <a:gdLst/>
              <a:ahLst/>
              <a:cxnLst/>
              <a:rect r="r" b="b" t="t" l="l"/>
              <a:pathLst>
                <a:path h="9149080" w="20238847">
                  <a:moveTo>
                    <a:pt x="0" y="0"/>
                  </a:moveTo>
                  <a:lnTo>
                    <a:pt x="20238847" y="0"/>
                  </a:lnTo>
                  <a:lnTo>
                    <a:pt x="20238847" y="9149080"/>
                  </a:lnTo>
                  <a:lnTo>
                    <a:pt x="0" y="9149080"/>
                  </a:lnTo>
                  <a:lnTo>
                    <a:pt x="0" y="0"/>
                  </a:lnTo>
                  <a:close/>
                </a:path>
              </a:pathLst>
            </a:custGeom>
            <a:blipFill>
              <a:blip r:embed="rId2"/>
              <a:stretch>
                <a:fillRect l="0" t="-6" r="0" b="0"/>
              </a:stretch>
            </a:blipFill>
          </p:spPr>
        </p:sp>
      </p:grpSp>
      <p:grpSp>
        <p:nvGrpSpPr>
          <p:cNvPr name="Group 4" id="4"/>
          <p:cNvGrpSpPr/>
          <p:nvPr/>
        </p:nvGrpSpPr>
        <p:grpSpPr>
          <a:xfrm rot="0">
            <a:off x="0" y="28937"/>
            <a:ext cx="2914650" cy="876300"/>
            <a:chOff x="0" y="0"/>
            <a:chExt cx="3886200" cy="1168400"/>
          </a:xfrm>
        </p:grpSpPr>
        <p:sp>
          <p:nvSpPr>
            <p:cNvPr name="Freeform 5" id="5"/>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3"/>
              <a:stretch>
                <a:fillRect l="0" t="-54438" r="0" b="-67301"/>
              </a:stretch>
            </a:blipFill>
          </p:spPr>
        </p:sp>
      </p:grpSp>
      <p:sp>
        <p:nvSpPr>
          <p:cNvPr name="TextBox 6" id="6"/>
          <p:cNvSpPr txBox="true"/>
          <p:nvPr/>
        </p:nvSpPr>
        <p:spPr>
          <a:xfrm rot="0">
            <a:off x="5034372" y="-2781"/>
            <a:ext cx="9008050" cy="1439218"/>
          </a:xfrm>
          <a:prstGeom prst="rect">
            <a:avLst/>
          </a:prstGeom>
        </p:spPr>
        <p:txBody>
          <a:bodyPr anchor="t" rtlCol="false" tIns="0" lIns="0" bIns="0" rIns="0">
            <a:spAutoFit/>
          </a:bodyPr>
          <a:lstStyle/>
          <a:p>
            <a:pPr algn="l">
              <a:lnSpc>
                <a:spcPts val="11575"/>
              </a:lnSpc>
            </a:pPr>
            <a:r>
              <a:rPr lang="en-US" b="true" sz="8268">
                <a:solidFill>
                  <a:srgbClr val="231F20"/>
                </a:solidFill>
                <a:latin typeface="DM Sans Bold"/>
                <a:ea typeface="DM Sans Bold"/>
                <a:cs typeface="DM Sans Bold"/>
                <a:sym typeface="DM Sans Bold"/>
              </a:rPr>
              <a:t>OUR CUSTOMERS</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62343" y="7646260"/>
            <a:ext cx="838200" cy="838200"/>
            <a:chOff x="0" y="0"/>
            <a:chExt cx="1117600" cy="1117600"/>
          </a:xfrm>
        </p:grpSpPr>
        <p:sp>
          <p:nvSpPr>
            <p:cNvPr name="Freeform 3" id="3"/>
            <p:cNvSpPr/>
            <p:nvPr/>
          </p:nvSpPr>
          <p:spPr>
            <a:xfrm flipH="false" flipV="false" rot="0">
              <a:off x="0" y="0"/>
              <a:ext cx="1117600" cy="1117600"/>
            </a:xfrm>
            <a:custGeom>
              <a:avLst/>
              <a:gdLst/>
              <a:ahLst/>
              <a:cxnLst/>
              <a:rect r="r" b="b" t="t" l="l"/>
              <a:pathLst>
                <a:path h="1117600" w="1117600">
                  <a:moveTo>
                    <a:pt x="0" y="0"/>
                  </a:moveTo>
                  <a:lnTo>
                    <a:pt x="1117600" y="0"/>
                  </a:lnTo>
                  <a:lnTo>
                    <a:pt x="1117600" y="1117600"/>
                  </a:lnTo>
                  <a:lnTo>
                    <a:pt x="0" y="1117600"/>
                  </a:lnTo>
                  <a:lnTo>
                    <a:pt x="0" y="0"/>
                  </a:lnTo>
                  <a:close/>
                </a:path>
              </a:pathLst>
            </a:custGeom>
            <a:blipFill>
              <a:blip r:embed="rId2"/>
              <a:stretch>
                <a:fillRect l="0" t="0" r="0" b="0"/>
              </a:stretch>
            </a:blipFill>
          </p:spPr>
        </p:sp>
      </p:grpSp>
      <p:grpSp>
        <p:nvGrpSpPr>
          <p:cNvPr name="Group 4" id="4"/>
          <p:cNvGrpSpPr/>
          <p:nvPr/>
        </p:nvGrpSpPr>
        <p:grpSpPr>
          <a:xfrm rot="0">
            <a:off x="838305" y="3819458"/>
            <a:ext cx="1000125" cy="1000125"/>
            <a:chOff x="0" y="0"/>
            <a:chExt cx="1333500" cy="1333500"/>
          </a:xfrm>
        </p:grpSpPr>
        <p:sp>
          <p:nvSpPr>
            <p:cNvPr name="Freeform 5" id="5"/>
            <p:cNvSpPr/>
            <p:nvPr/>
          </p:nvSpPr>
          <p:spPr>
            <a:xfrm flipH="false" flipV="false" rot="0">
              <a:off x="0" y="0"/>
              <a:ext cx="1333500" cy="1333500"/>
            </a:xfrm>
            <a:custGeom>
              <a:avLst/>
              <a:gdLst/>
              <a:ahLst/>
              <a:cxnLst/>
              <a:rect r="r" b="b" t="t" l="l"/>
              <a:pathLst>
                <a:path h="1333500" w="1333500">
                  <a:moveTo>
                    <a:pt x="0" y="0"/>
                  </a:moveTo>
                  <a:lnTo>
                    <a:pt x="1333500" y="0"/>
                  </a:lnTo>
                  <a:lnTo>
                    <a:pt x="1333500" y="1333500"/>
                  </a:lnTo>
                  <a:lnTo>
                    <a:pt x="0" y="1333500"/>
                  </a:lnTo>
                  <a:lnTo>
                    <a:pt x="0" y="0"/>
                  </a:lnTo>
                  <a:close/>
                </a:path>
              </a:pathLst>
            </a:custGeom>
            <a:blipFill>
              <a:blip r:embed="rId3"/>
              <a:stretch>
                <a:fillRect l="0" t="0" r="0" b="0"/>
              </a:stretch>
            </a:blipFill>
          </p:spPr>
        </p:sp>
      </p:grpSp>
      <p:grpSp>
        <p:nvGrpSpPr>
          <p:cNvPr name="Group 6" id="6"/>
          <p:cNvGrpSpPr/>
          <p:nvPr/>
        </p:nvGrpSpPr>
        <p:grpSpPr>
          <a:xfrm rot="0">
            <a:off x="837581" y="1994640"/>
            <a:ext cx="1123950" cy="1123950"/>
            <a:chOff x="0" y="0"/>
            <a:chExt cx="1498600" cy="1498600"/>
          </a:xfrm>
        </p:grpSpPr>
        <p:sp>
          <p:nvSpPr>
            <p:cNvPr name="Freeform 7" id="7"/>
            <p:cNvSpPr/>
            <p:nvPr/>
          </p:nvSpPr>
          <p:spPr>
            <a:xfrm flipH="false" flipV="false" rot="0">
              <a:off x="0" y="0"/>
              <a:ext cx="1498600" cy="1498600"/>
            </a:xfrm>
            <a:custGeom>
              <a:avLst/>
              <a:gdLst/>
              <a:ahLst/>
              <a:cxnLst/>
              <a:rect r="r" b="b" t="t" l="l"/>
              <a:pathLst>
                <a:path h="1498600" w="1498600">
                  <a:moveTo>
                    <a:pt x="0" y="0"/>
                  </a:moveTo>
                  <a:lnTo>
                    <a:pt x="1498600" y="0"/>
                  </a:lnTo>
                  <a:lnTo>
                    <a:pt x="1498600" y="1498600"/>
                  </a:lnTo>
                  <a:lnTo>
                    <a:pt x="0" y="1498600"/>
                  </a:lnTo>
                  <a:lnTo>
                    <a:pt x="0" y="0"/>
                  </a:lnTo>
                  <a:close/>
                </a:path>
              </a:pathLst>
            </a:custGeom>
            <a:blipFill>
              <a:blip r:embed="rId4"/>
              <a:stretch>
                <a:fillRect l="0" t="0" r="0" b="0"/>
              </a:stretch>
            </a:blipFill>
          </p:spPr>
        </p:sp>
      </p:grpSp>
      <p:grpSp>
        <p:nvGrpSpPr>
          <p:cNvPr name="Group 8" id="8"/>
          <p:cNvGrpSpPr/>
          <p:nvPr/>
        </p:nvGrpSpPr>
        <p:grpSpPr>
          <a:xfrm rot="0">
            <a:off x="2055600" y="4516193"/>
            <a:ext cx="3533775" cy="19050"/>
            <a:chOff x="0" y="0"/>
            <a:chExt cx="4711700" cy="25400"/>
          </a:xfrm>
        </p:grpSpPr>
        <p:sp>
          <p:nvSpPr>
            <p:cNvPr name="Freeform 9" id="9"/>
            <p:cNvSpPr/>
            <p:nvPr/>
          </p:nvSpPr>
          <p:spPr>
            <a:xfrm flipH="false" flipV="false" rot="0">
              <a:off x="0" y="0"/>
              <a:ext cx="4711700" cy="25400"/>
            </a:xfrm>
            <a:custGeom>
              <a:avLst/>
              <a:gdLst/>
              <a:ahLst/>
              <a:cxnLst/>
              <a:rect r="r" b="b" t="t" l="l"/>
              <a:pathLst>
                <a:path h="25400" w="4711700">
                  <a:moveTo>
                    <a:pt x="0" y="0"/>
                  </a:moveTo>
                  <a:lnTo>
                    <a:pt x="4711700" y="0"/>
                  </a:lnTo>
                  <a:lnTo>
                    <a:pt x="4711700" y="25400"/>
                  </a:lnTo>
                  <a:lnTo>
                    <a:pt x="0" y="25400"/>
                  </a:lnTo>
                  <a:lnTo>
                    <a:pt x="0" y="0"/>
                  </a:lnTo>
                  <a:close/>
                </a:path>
              </a:pathLst>
            </a:custGeom>
            <a:blipFill>
              <a:blip r:embed="rId5"/>
              <a:stretch>
                <a:fillRect l="0" t="0" r="0" b="0"/>
              </a:stretch>
            </a:blipFill>
          </p:spPr>
        </p:sp>
      </p:grpSp>
      <p:grpSp>
        <p:nvGrpSpPr>
          <p:cNvPr name="Group 10" id="10"/>
          <p:cNvGrpSpPr/>
          <p:nvPr/>
        </p:nvGrpSpPr>
        <p:grpSpPr>
          <a:xfrm rot="0">
            <a:off x="10314432" y="2473947"/>
            <a:ext cx="876300" cy="876300"/>
            <a:chOff x="0" y="0"/>
            <a:chExt cx="1168400" cy="1168400"/>
          </a:xfrm>
        </p:grpSpPr>
        <p:sp>
          <p:nvSpPr>
            <p:cNvPr name="Freeform 11" id="11"/>
            <p:cNvSpPr/>
            <p:nvPr/>
          </p:nvSpPr>
          <p:spPr>
            <a:xfrm flipH="false" flipV="false" rot="0">
              <a:off x="0" y="0"/>
              <a:ext cx="1168400" cy="1168400"/>
            </a:xfrm>
            <a:custGeom>
              <a:avLst/>
              <a:gdLst/>
              <a:ahLst/>
              <a:cxnLst/>
              <a:rect r="r" b="b" t="t" l="l"/>
              <a:pathLst>
                <a:path h="1168400" w="1168400">
                  <a:moveTo>
                    <a:pt x="0" y="0"/>
                  </a:moveTo>
                  <a:lnTo>
                    <a:pt x="1168400" y="0"/>
                  </a:lnTo>
                  <a:lnTo>
                    <a:pt x="1168400" y="1168400"/>
                  </a:lnTo>
                  <a:lnTo>
                    <a:pt x="0" y="1168400"/>
                  </a:lnTo>
                  <a:lnTo>
                    <a:pt x="0" y="0"/>
                  </a:lnTo>
                  <a:close/>
                </a:path>
              </a:pathLst>
            </a:custGeom>
            <a:blipFill>
              <a:blip r:embed="rId6"/>
              <a:stretch>
                <a:fillRect l="0" t="0" r="0" b="0"/>
              </a:stretch>
            </a:blipFill>
          </p:spPr>
        </p:sp>
      </p:grpSp>
      <p:grpSp>
        <p:nvGrpSpPr>
          <p:cNvPr name="Group 12" id="12"/>
          <p:cNvGrpSpPr/>
          <p:nvPr/>
        </p:nvGrpSpPr>
        <p:grpSpPr>
          <a:xfrm rot="0">
            <a:off x="10315156" y="4370070"/>
            <a:ext cx="819150" cy="619125"/>
            <a:chOff x="0" y="0"/>
            <a:chExt cx="1092200" cy="825500"/>
          </a:xfrm>
        </p:grpSpPr>
        <p:sp>
          <p:nvSpPr>
            <p:cNvPr name="Freeform 13" id="13"/>
            <p:cNvSpPr/>
            <p:nvPr/>
          </p:nvSpPr>
          <p:spPr>
            <a:xfrm flipH="false" flipV="false" rot="0">
              <a:off x="0" y="0"/>
              <a:ext cx="1092200" cy="825500"/>
            </a:xfrm>
            <a:custGeom>
              <a:avLst/>
              <a:gdLst/>
              <a:ahLst/>
              <a:cxnLst/>
              <a:rect r="r" b="b" t="t" l="l"/>
              <a:pathLst>
                <a:path h="825500" w="1092200">
                  <a:moveTo>
                    <a:pt x="0" y="0"/>
                  </a:moveTo>
                  <a:lnTo>
                    <a:pt x="1092200" y="0"/>
                  </a:lnTo>
                  <a:lnTo>
                    <a:pt x="1092200" y="825500"/>
                  </a:lnTo>
                  <a:lnTo>
                    <a:pt x="0" y="825500"/>
                  </a:lnTo>
                  <a:lnTo>
                    <a:pt x="0" y="0"/>
                  </a:lnTo>
                  <a:close/>
                </a:path>
              </a:pathLst>
            </a:custGeom>
            <a:blipFill>
              <a:blip r:embed="rId7"/>
              <a:stretch>
                <a:fillRect l="0" t="0" r="0" b="0"/>
              </a:stretch>
            </a:blipFill>
          </p:spPr>
        </p:sp>
      </p:grpSp>
      <p:grpSp>
        <p:nvGrpSpPr>
          <p:cNvPr name="Group 14" id="14"/>
          <p:cNvGrpSpPr/>
          <p:nvPr/>
        </p:nvGrpSpPr>
        <p:grpSpPr>
          <a:xfrm rot="0">
            <a:off x="10585142" y="6108506"/>
            <a:ext cx="333375" cy="704850"/>
            <a:chOff x="0" y="0"/>
            <a:chExt cx="444500" cy="939800"/>
          </a:xfrm>
        </p:grpSpPr>
        <p:sp>
          <p:nvSpPr>
            <p:cNvPr name="Freeform 15" id="15"/>
            <p:cNvSpPr/>
            <p:nvPr/>
          </p:nvSpPr>
          <p:spPr>
            <a:xfrm flipH="false" flipV="false" rot="0">
              <a:off x="0" y="0"/>
              <a:ext cx="444500" cy="939800"/>
            </a:xfrm>
            <a:custGeom>
              <a:avLst/>
              <a:gdLst/>
              <a:ahLst/>
              <a:cxnLst/>
              <a:rect r="r" b="b" t="t" l="l"/>
              <a:pathLst>
                <a:path h="939800" w="444500">
                  <a:moveTo>
                    <a:pt x="0" y="0"/>
                  </a:moveTo>
                  <a:lnTo>
                    <a:pt x="444500" y="0"/>
                  </a:lnTo>
                  <a:lnTo>
                    <a:pt x="444500" y="939800"/>
                  </a:lnTo>
                  <a:lnTo>
                    <a:pt x="0" y="939800"/>
                  </a:lnTo>
                  <a:lnTo>
                    <a:pt x="0" y="0"/>
                  </a:lnTo>
                  <a:close/>
                </a:path>
              </a:pathLst>
            </a:custGeom>
            <a:blipFill>
              <a:blip r:embed="rId8"/>
              <a:stretch>
                <a:fillRect l="0" t="0" r="0" b="0"/>
              </a:stretch>
            </a:blipFill>
          </p:spPr>
        </p:sp>
      </p:grpSp>
      <p:grpSp>
        <p:nvGrpSpPr>
          <p:cNvPr name="Group 16" id="16"/>
          <p:cNvGrpSpPr/>
          <p:nvPr/>
        </p:nvGrpSpPr>
        <p:grpSpPr>
          <a:xfrm rot="0">
            <a:off x="11399472" y="4875143"/>
            <a:ext cx="4953000" cy="19050"/>
            <a:chOff x="0" y="0"/>
            <a:chExt cx="6604000" cy="25400"/>
          </a:xfrm>
        </p:grpSpPr>
        <p:sp>
          <p:nvSpPr>
            <p:cNvPr name="Freeform 17" id="17"/>
            <p:cNvSpPr/>
            <p:nvPr/>
          </p:nvSpPr>
          <p:spPr>
            <a:xfrm flipH="false" flipV="false" rot="0">
              <a:off x="0" y="0"/>
              <a:ext cx="6604000" cy="25400"/>
            </a:xfrm>
            <a:custGeom>
              <a:avLst/>
              <a:gdLst/>
              <a:ahLst/>
              <a:cxnLst/>
              <a:rect r="r" b="b" t="t" l="l"/>
              <a:pathLst>
                <a:path h="25400" w="6604000">
                  <a:moveTo>
                    <a:pt x="0" y="0"/>
                  </a:moveTo>
                  <a:lnTo>
                    <a:pt x="6604000" y="0"/>
                  </a:lnTo>
                  <a:lnTo>
                    <a:pt x="6604000" y="25400"/>
                  </a:lnTo>
                  <a:lnTo>
                    <a:pt x="0" y="25400"/>
                  </a:lnTo>
                  <a:lnTo>
                    <a:pt x="0" y="0"/>
                  </a:lnTo>
                  <a:close/>
                </a:path>
              </a:pathLst>
            </a:custGeom>
            <a:blipFill>
              <a:blip r:embed="rId9"/>
              <a:stretch>
                <a:fillRect l="0" t="0" r="0" b="0"/>
              </a:stretch>
            </a:blipFill>
          </p:spPr>
        </p:sp>
      </p:grpSp>
      <p:grpSp>
        <p:nvGrpSpPr>
          <p:cNvPr name="Group 18" id="18"/>
          <p:cNvGrpSpPr/>
          <p:nvPr/>
        </p:nvGrpSpPr>
        <p:grpSpPr>
          <a:xfrm rot="0">
            <a:off x="838657" y="5787838"/>
            <a:ext cx="885825" cy="885825"/>
            <a:chOff x="0" y="0"/>
            <a:chExt cx="1181100" cy="1181100"/>
          </a:xfrm>
        </p:grpSpPr>
        <p:sp>
          <p:nvSpPr>
            <p:cNvPr name="Freeform 19" id="19"/>
            <p:cNvSpPr/>
            <p:nvPr/>
          </p:nvSpPr>
          <p:spPr>
            <a:xfrm flipH="false" flipV="false" rot="0">
              <a:off x="0" y="0"/>
              <a:ext cx="1181100" cy="1181100"/>
            </a:xfrm>
            <a:custGeom>
              <a:avLst/>
              <a:gdLst/>
              <a:ahLst/>
              <a:cxnLst/>
              <a:rect r="r" b="b" t="t" l="l"/>
              <a:pathLst>
                <a:path h="1181100" w="1181100">
                  <a:moveTo>
                    <a:pt x="0" y="0"/>
                  </a:moveTo>
                  <a:lnTo>
                    <a:pt x="1181100" y="0"/>
                  </a:lnTo>
                  <a:lnTo>
                    <a:pt x="1181100" y="1181100"/>
                  </a:lnTo>
                  <a:lnTo>
                    <a:pt x="0" y="1181100"/>
                  </a:lnTo>
                  <a:lnTo>
                    <a:pt x="0" y="0"/>
                  </a:lnTo>
                  <a:close/>
                </a:path>
              </a:pathLst>
            </a:custGeom>
            <a:blipFill>
              <a:blip r:embed="rId10"/>
              <a:stretch>
                <a:fillRect l="0" t="0" r="0" b="0"/>
              </a:stretch>
            </a:blipFill>
          </p:spPr>
        </p:sp>
      </p:grpSp>
      <p:grpSp>
        <p:nvGrpSpPr>
          <p:cNvPr name="Group 20" id="20"/>
          <p:cNvGrpSpPr/>
          <p:nvPr/>
        </p:nvGrpSpPr>
        <p:grpSpPr>
          <a:xfrm rot="0">
            <a:off x="0" y="28937"/>
            <a:ext cx="2914650" cy="876300"/>
            <a:chOff x="0" y="0"/>
            <a:chExt cx="3886200" cy="1168400"/>
          </a:xfrm>
        </p:grpSpPr>
        <p:sp>
          <p:nvSpPr>
            <p:cNvPr name="Freeform 21" id="21"/>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11"/>
              <a:stretch>
                <a:fillRect l="0" t="-54438" r="0" b="-67301"/>
              </a:stretch>
            </a:blipFill>
          </p:spPr>
        </p:sp>
      </p:grpSp>
      <p:sp>
        <p:nvSpPr>
          <p:cNvPr name="TextBox 22" id="22"/>
          <p:cNvSpPr txBox="true"/>
          <p:nvPr/>
        </p:nvSpPr>
        <p:spPr>
          <a:xfrm rot="0">
            <a:off x="2025005" y="2377411"/>
            <a:ext cx="3289030" cy="625107"/>
          </a:xfrm>
          <a:prstGeom prst="rect">
            <a:avLst/>
          </a:prstGeom>
        </p:spPr>
        <p:txBody>
          <a:bodyPr anchor="t" rtlCol="false" tIns="0" lIns="0" bIns="0" rIns="0">
            <a:spAutoFit/>
          </a:bodyPr>
          <a:lstStyle/>
          <a:p>
            <a:pPr algn="l">
              <a:lnSpc>
                <a:spcPts val="5023"/>
              </a:lnSpc>
            </a:pPr>
            <a:r>
              <a:rPr lang="en-US" b="true" sz="3588">
                <a:solidFill>
                  <a:srgbClr val="231F20"/>
                </a:solidFill>
                <a:latin typeface="DM Sans Bold"/>
                <a:ea typeface="DM Sans Bold"/>
                <a:cs typeface="DM Sans Bold"/>
                <a:sym typeface="DM Sans Bold"/>
              </a:rPr>
              <a:t>Invicta clamps</a:t>
            </a:r>
          </a:p>
        </p:txBody>
      </p:sp>
      <p:sp>
        <p:nvSpPr>
          <p:cNvPr name="TextBox 23" id="23"/>
          <p:cNvSpPr txBox="true"/>
          <p:nvPr/>
        </p:nvSpPr>
        <p:spPr>
          <a:xfrm rot="0">
            <a:off x="2252520" y="5927379"/>
            <a:ext cx="3179826" cy="625107"/>
          </a:xfrm>
          <a:prstGeom prst="rect">
            <a:avLst/>
          </a:prstGeom>
        </p:spPr>
        <p:txBody>
          <a:bodyPr anchor="t" rtlCol="false" tIns="0" lIns="0" bIns="0" rIns="0">
            <a:spAutoFit/>
          </a:bodyPr>
          <a:lstStyle/>
          <a:p>
            <a:pPr algn="l">
              <a:lnSpc>
                <a:spcPts val="5023"/>
              </a:lnSpc>
            </a:pPr>
            <a:r>
              <a:rPr lang="en-US" b="true" sz="3588">
                <a:solidFill>
                  <a:srgbClr val="231F20"/>
                </a:solidFill>
                <a:latin typeface="DM Sans Bold"/>
                <a:ea typeface="DM Sans Bold"/>
                <a:cs typeface="DM Sans Bold"/>
                <a:sym typeface="DM Sans Bold"/>
              </a:rPr>
              <a:t>invictaclamps</a:t>
            </a:r>
          </a:p>
        </p:txBody>
      </p:sp>
      <p:sp>
        <p:nvSpPr>
          <p:cNvPr name="TextBox 24" id="24"/>
          <p:cNvSpPr txBox="true"/>
          <p:nvPr/>
        </p:nvSpPr>
        <p:spPr>
          <a:xfrm rot="0">
            <a:off x="2055600" y="3958171"/>
            <a:ext cx="3530670" cy="625107"/>
          </a:xfrm>
          <a:prstGeom prst="rect">
            <a:avLst/>
          </a:prstGeom>
        </p:spPr>
        <p:txBody>
          <a:bodyPr anchor="t" rtlCol="false" tIns="0" lIns="0" bIns="0" rIns="0">
            <a:spAutoFit/>
          </a:bodyPr>
          <a:lstStyle/>
          <a:p>
            <a:pPr algn="l">
              <a:lnSpc>
                <a:spcPts val="5023"/>
              </a:lnSpc>
            </a:pPr>
            <a:r>
              <a:rPr lang="en-US" b="true" sz="3588">
                <a:solidFill>
                  <a:srgbClr val="0000FF"/>
                </a:solidFill>
                <a:latin typeface="DM Sans Bold"/>
                <a:ea typeface="DM Sans Bold"/>
                <a:cs typeface="DM Sans Bold"/>
                <a:sym typeface="DM Sans Bold"/>
                <a:hlinkClick r:id="rId12" tooltip="tel:+919810614124"/>
              </a:rPr>
              <a:t>+91-9810614124</a:t>
            </a:r>
          </a:p>
        </p:txBody>
      </p:sp>
      <p:sp>
        <p:nvSpPr>
          <p:cNvPr name="TextBox 25" id="25"/>
          <p:cNvSpPr txBox="true"/>
          <p:nvPr/>
        </p:nvSpPr>
        <p:spPr>
          <a:xfrm rot="0">
            <a:off x="2093757" y="7739977"/>
            <a:ext cx="3666344" cy="625107"/>
          </a:xfrm>
          <a:prstGeom prst="rect">
            <a:avLst/>
          </a:prstGeom>
        </p:spPr>
        <p:txBody>
          <a:bodyPr anchor="t" rtlCol="false" tIns="0" lIns="0" bIns="0" rIns="0">
            <a:spAutoFit/>
          </a:bodyPr>
          <a:lstStyle/>
          <a:p>
            <a:pPr algn="l">
              <a:lnSpc>
                <a:spcPts val="5023"/>
              </a:lnSpc>
            </a:pPr>
            <a:r>
              <a:rPr lang="en-US" b="true" sz="3588">
                <a:solidFill>
                  <a:srgbClr val="231F20"/>
                </a:solidFill>
                <a:latin typeface="DM Sans Bold"/>
                <a:ea typeface="DM Sans Bold"/>
                <a:cs typeface="DM Sans Bold"/>
                <a:sym typeface="DM Sans Bold"/>
              </a:rPr>
              <a:t>@invictaclamps</a:t>
            </a:r>
          </a:p>
        </p:txBody>
      </p:sp>
      <p:sp>
        <p:nvSpPr>
          <p:cNvPr name="TextBox 26" id="26"/>
          <p:cNvSpPr txBox="true"/>
          <p:nvPr/>
        </p:nvSpPr>
        <p:spPr>
          <a:xfrm rot="0">
            <a:off x="11619786" y="6096029"/>
            <a:ext cx="3289030" cy="625107"/>
          </a:xfrm>
          <a:prstGeom prst="rect">
            <a:avLst/>
          </a:prstGeom>
        </p:spPr>
        <p:txBody>
          <a:bodyPr anchor="t" rtlCol="false" tIns="0" lIns="0" bIns="0" rIns="0">
            <a:spAutoFit/>
          </a:bodyPr>
          <a:lstStyle/>
          <a:p>
            <a:pPr algn="l">
              <a:lnSpc>
                <a:spcPts val="5023"/>
              </a:lnSpc>
            </a:pPr>
            <a:r>
              <a:rPr lang="en-US" b="true" sz="3588">
                <a:solidFill>
                  <a:srgbClr val="231F20"/>
                </a:solidFill>
                <a:latin typeface="DM Sans Bold"/>
                <a:ea typeface="DM Sans Bold"/>
                <a:cs typeface="DM Sans Bold"/>
                <a:sym typeface="DM Sans Bold"/>
              </a:rPr>
              <a:t>Invicta clamps</a:t>
            </a:r>
          </a:p>
        </p:txBody>
      </p:sp>
      <p:sp>
        <p:nvSpPr>
          <p:cNvPr name="TextBox 27" id="27"/>
          <p:cNvSpPr txBox="true"/>
          <p:nvPr/>
        </p:nvSpPr>
        <p:spPr>
          <a:xfrm rot="0">
            <a:off x="11356276" y="4314806"/>
            <a:ext cx="5363385" cy="625107"/>
          </a:xfrm>
          <a:prstGeom prst="rect">
            <a:avLst/>
          </a:prstGeom>
        </p:spPr>
        <p:txBody>
          <a:bodyPr anchor="t" rtlCol="false" tIns="0" lIns="0" bIns="0" rIns="0">
            <a:spAutoFit/>
          </a:bodyPr>
          <a:lstStyle/>
          <a:p>
            <a:pPr algn="l">
              <a:lnSpc>
                <a:spcPts val="5023"/>
              </a:lnSpc>
            </a:pPr>
            <a:r>
              <a:rPr lang="en-US" b="true" sz="3588">
                <a:solidFill>
                  <a:srgbClr val="0000FF"/>
                </a:solidFill>
                <a:latin typeface="DM Sans Bold"/>
                <a:ea typeface="DM Sans Bold"/>
                <a:cs typeface="DM Sans Bold"/>
                <a:sym typeface="DM Sans Bold"/>
                <a:hlinkClick r:id="rId13" tooltip="mailto:rahul@invictaindia.com"/>
              </a:rPr>
              <a:t>rahul@invictaindia.com</a:t>
            </a:r>
          </a:p>
        </p:txBody>
      </p:sp>
      <p:sp>
        <p:nvSpPr>
          <p:cNvPr name="TextBox 28" id="28"/>
          <p:cNvSpPr txBox="true"/>
          <p:nvPr/>
        </p:nvSpPr>
        <p:spPr>
          <a:xfrm rot="0">
            <a:off x="11619786" y="2624757"/>
            <a:ext cx="5516728" cy="625107"/>
          </a:xfrm>
          <a:prstGeom prst="rect">
            <a:avLst/>
          </a:prstGeom>
        </p:spPr>
        <p:txBody>
          <a:bodyPr anchor="t" rtlCol="false" tIns="0" lIns="0" bIns="0" rIns="0">
            <a:spAutoFit/>
          </a:bodyPr>
          <a:lstStyle/>
          <a:p>
            <a:pPr algn="l">
              <a:lnSpc>
                <a:spcPts val="5023"/>
              </a:lnSpc>
            </a:pPr>
            <a:r>
              <a:rPr lang="en-US" b="true" sz="3588">
                <a:solidFill>
                  <a:srgbClr val="231F20"/>
                </a:solidFill>
                <a:latin typeface="DM Sans Bold"/>
                <a:ea typeface="DM Sans Bold"/>
                <a:cs typeface="DM Sans Bold"/>
                <a:sym typeface="DM Sans Bold"/>
              </a:rPr>
              <a:t>www.invictaclamps.com</a:t>
            </a:r>
          </a:p>
        </p:txBody>
      </p:sp>
      <p:sp>
        <p:nvSpPr>
          <p:cNvPr name="TextBox 29" id="29"/>
          <p:cNvSpPr txBox="true"/>
          <p:nvPr/>
        </p:nvSpPr>
        <p:spPr>
          <a:xfrm rot="0">
            <a:off x="6358357" y="221913"/>
            <a:ext cx="5681948" cy="973350"/>
          </a:xfrm>
          <a:prstGeom prst="rect">
            <a:avLst/>
          </a:prstGeom>
        </p:spPr>
        <p:txBody>
          <a:bodyPr anchor="t" rtlCol="false" tIns="0" lIns="0" bIns="0" rIns="0">
            <a:spAutoFit/>
          </a:bodyPr>
          <a:lstStyle/>
          <a:p>
            <a:pPr algn="l">
              <a:lnSpc>
                <a:spcPts val="7813"/>
              </a:lnSpc>
            </a:pPr>
            <a:r>
              <a:rPr lang="en-US" b="true" sz="5580">
                <a:solidFill>
                  <a:srgbClr val="000000"/>
                </a:solidFill>
                <a:latin typeface="DM Sans Bold"/>
                <a:ea typeface="DM Sans Bold"/>
                <a:cs typeface="DM Sans Bold"/>
                <a:sym typeface="DM Sans Bold"/>
              </a:rPr>
              <a:t>LET'S CONNECT.</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25712" y="2270884"/>
            <a:ext cx="2742152" cy="2497312"/>
            <a:chOff x="0" y="0"/>
            <a:chExt cx="3656203" cy="3329750"/>
          </a:xfrm>
        </p:grpSpPr>
        <p:sp>
          <p:nvSpPr>
            <p:cNvPr name="Freeform 3" id="3"/>
            <p:cNvSpPr/>
            <p:nvPr/>
          </p:nvSpPr>
          <p:spPr>
            <a:xfrm flipH="false" flipV="false" rot="0">
              <a:off x="0" y="0"/>
              <a:ext cx="3656203" cy="3329686"/>
            </a:xfrm>
            <a:custGeom>
              <a:avLst/>
              <a:gdLst/>
              <a:ahLst/>
              <a:cxnLst/>
              <a:rect r="r" b="b" t="t" l="l"/>
              <a:pathLst>
                <a:path h="3329686" w="3656203">
                  <a:moveTo>
                    <a:pt x="0" y="0"/>
                  </a:moveTo>
                  <a:lnTo>
                    <a:pt x="3656203" y="0"/>
                  </a:lnTo>
                  <a:lnTo>
                    <a:pt x="3656203" y="3329686"/>
                  </a:lnTo>
                  <a:lnTo>
                    <a:pt x="0" y="3329686"/>
                  </a:lnTo>
                  <a:lnTo>
                    <a:pt x="0" y="0"/>
                  </a:lnTo>
                  <a:close/>
                </a:path>
              </a:pathLst>
            </a:custGeom>
            <a:blipFill>
              <a:blip r:embed="rId2"/>
              <a:stretch>
                <a:fillRect l="0" t="0" r="-74" b="-1"/>
              </a:stretch>
            </a:blipFill>
          </p:spPr>
        </p:sp>
      </p:grpSp>
      <p:grpSp>
        <p:nvGrpSpPr>
          <p:cNvPr name="Group 4" id="4"/>
          <p:cNvGrpSpPr/>
          <p:nvPr/>
        </p:nvGrpSpPr>
        <p:grpSpPr>
          <a:xfrm rot="0">
            <a:off x="4122353" y="3373212"/>
            <a:ext cx="2598830" cy="2278418"/>
            <a:chOff x="0" y="0"/>
            <a:chExt cx="3465106" cy="3037891"/>
          </a:xfrm>
        </p:grpSpPr>
        <p:sp>
          <p:nvSpPr>
            <p:cNvPr name="Freeform 5" id="5"/>
            <p:cNvSpPr/>
            <p:nvPr/>
          </p:nvSpPr>
          <p:spPr>
            <a:xfrm flipH="false" flipV="false" rot="0">
              <a:off x="0" y="0"/>
              <a:ext cx="3465068" cy="3037840"/>
            </a:xfrm>
            <a:custGeom>
              <a:avLst/>
              <a:gdLst/>
              <a:ahLst/>
              <a:cxnLst/>
              <a:rect r="r" b="b" t="t" l="l"/>
              <a:pathLst>
                <a:path h="3037840" w="3465068">
                  <a:moveTo>
                    <a:pt x="0" y="0"/>
                  </a:moveTo>
                  <a:lnTo>
                    <a:pt x="3465068" y="0"/>
                  </a:lnTo>
                  <a:lnTo>
                    <a:pt x="3465068" y="3037840"/>
                  </a:lnTo>
                  <a:lnTo>
                    <a:pt x="0" y="3037840"/>
                  </a:lnTo>
                  <a:lnTo>
                    <a:pt x="0" y="0"/>
                  </a:lnTo>
                  <a:close/>
                </a:path>
              </a:pathLst>
            </a:custGeom>
            <a:blipFill>
              <a:blip r:embed="rId3"/>
              <a:stretch>
                <a:fillRect l="0" t="0" r="-1" b="-1"/>
              </a:stretch>
            </a:blipFill>
          </p:spPr>
        </p:sp>
      </p:grpSp>
      <p:grpSp>
        <p:nvGrpSpPr>
          <p:cNvPr name="Group 6" id="6"/>
          <p:cNvGrpSpPr/>
          <p:nvPr/>
        </p:nvGrpSpPr>
        <p:grpSpPr>
          <a:xfrm rot="0">
            <a:off x="1716300" y="5651640"/>
            <a:ext cx="3520792" cy="3092206"/>
            <a:chOff x="0" y="0"/>
            <a:chExt cx="4694390" cy="4122941"/>
          </a:xfrm>
        </p:grpSpPr>
        <p:sp>
          <p:nvSpPr>
            <p:cNvPr name="Freeform 7" id="7"/>
            <p:cNvSpPr/>
            <p:nvPr/>
          </p:nvSpPr>
          <p:spPr>
            <a:xfrm flipH="false" flipV="false" rot="0">
              <a:off x="0" y="0"/>
              <a:ext cx="4694428" cy="4122928"/>
            </a:xfrm>
            <a:custGeom>
              <a:avLst/>
              <a:gdLst/>
              <a:ahLst/>
              <a:cxnLst/>
              <a:rect r="r" b="b" t="t" l="l"/>
              <a:pathLst>
                <a:path h="4122928" w="4694428">
                  <a:moveTo>
                    <a:pt x="0" y="0"/>
                  </a:moveTo>
                  <a:lnTo>
                    <a:pt x="4694428" y="0"/>
                  </a:lnTo>
                  <a:lnTo>
                    <a:pt x="4694428" y="4122928"/>
                  </a:lnTo>
                  <a:lnTo>
                    <a:pt x="0" y="4122928"/>
                  </a:lnTo>
                  <a:lnTo>
                    <a:pt x="0" y="0"/>
                  </a:lnTo>
                  <a:close/>
                </a:path>
              </a:pathLst>
            </a:custGeom>
            <a:blipFill>
              <a:blip r:embed="rId4"/>
              <a:stretch>
                <a:fillRect l="0" t="-12" r="0" b="0"/>
              </a:stretch>
            </a:blipFill>
          </p:spPr>
        </p:sp>
      </p:grpSp>
      <p:grpSp>
        <p:nvGrpSpPr>
          <p:cNvPr name="Group 8" id="8"/>
          <p:cNvGrpSpPr/>
          <p:nvPr/>
        </p:nvGrpSpPr>
        <p:grpSpPr>
          <a:xfrm rot="0">
            <a:off x="6458941" y="6983997"/>
            <a:ext cx="3535585" cy="2109911"/>
            <a:chOff x="0" y="0"/>
            <a:chExt cx="4714113" cy="2813215"/>
          </a:xfrm>
        </p:grpSpPr>
        <p:sp>
          <p:nvSpPr>
            <p:cNvPr name="Freeform 9" id="9"/>
            <p:cNvSpPr/>
            <p:nvPr/>
          </p:nvSpPr>
          <p:spPr>
            <a:xfrm flipH="false" flipV="false" rot="0">
              <a:off x="0" y="0"/>
              <a:ext cx="4714113" cy="2813177"/>
            </a:xfrm>
            <a:custGeom>
              <a:avLst/>
              <a:gdLst/>
              <a:ahLst/>
              <a:cxnLst/>
              <a:rect r="r" b="b" t="t" l="l"/>
              <a:pathLst>
                <a:path h="2813177" w="4714113">
                  <a:moveTo>
                    <a:pt x="0" y="0"/>
                  </a:moveTo>
                  <a:lnTo>
                    <a:pt x="4714113" y="0"/>
                  </a:lnTo>
                  <a:lnTo>
                    <a:pt x="4714113" y="2813177"/>
                  </a:lnTo>
                  <a:lnTo>
                    <a:pt x="0" y="2813177"/>
                  </a:lnTo>
                  <a:lnTo>
                    <a:pt x="0" y="0"/>
                  </a:lnTo>
                  <a:close/>
                </a:path>
              </a:pathLst>
            </a:custGeom>
            <a:blipFill>
              <a:blip r:embed="rId5"/>
              <a:stretch>
                <a:fillRect l="0" t="-1" r="-5" b="-1"/>
              </a:stretch>
            </a:blipFill>
          </p:spPr>
        </p:sp>
      </p:grpSp>
      <p:grpSp>
        <p:nvGrpSpPr>
          <p:cNvPr name="Group 10" id="10"/>
          <p:cNvGrpSpPr/>
          <p:nvPr/>
        </p:nvGrpSpPr>
        <p:grpSpPr>
          <a:xfrm rot="0">
            <a:off x="11837337" y="6575755"/>
            <a:ext cx="2885027" cy="2517800"/>
            <a:chOff x="0" y="0"/>
            <a:chExt cx="3846703" cy="3357067"/>
          </a:xfrm>
        </p:grpSpPr>
        <p:sp>
          <p:nvSpPr>
            <p:cNvPr name="Freeform 11" id="11"/>
            <p:cNvSpPr/>
            <p:nvPr/>
          </p:nvSpPr>
          <p:spPr>
            <a:xfrm flipH="false" flipV="false" rot="0">
              <a:off x="0" y="0"/>
              <a:ext cx="3846703" cy="3357118"/>
            </a:xfrm>
            <a:custGeom>
              <a:avLst/>
              <a:gdLst/>
              <a:ahLst/>
              <a:cxnLst/>
              <a:rect r="r" b="b" t="t" l="l"/>
              <a:pathLst>
                <a:path h="3357118" w="3846703">
                  <a:moveTo>
                    <a:pt x="0" y="0"/>
                  </a:moveTo>
                  <a:lnTo>
                    <a:pt x="3846703" y="0"/>
                  </a:lnTo>
                  <a:lnTo>
                    <a:pt x="3846703" y="3357118"/>
                  </a:lnTo>
                  <a:lnTo>
                    <a:pt x="0" y="3357118"/>
                  </a:lnTo>
                  <a:lnTo>
                    <a:pt x="0" y="0"/>
                  </a:lnTo>
                  <a:close/>
                </a:path>
              </a:pathLst>
            </a:custGeom>
            <a:blipFill>
              <a:blip r:embed="rId6"/>
              <a:stretch>
                <a:fillRect l="0" t="-15" r="-130" b="1"/>
              </a:stretch>
            </a:blipFill>
          </p:spPr>
        </p:sp>
      </p:grpSp>
      <p:grpSp>
        <p:nvGrpSpPr>
          <p:cNvPr name="Group 12" id="12"/>
          <p:cNvGrpSpPr/>
          <p:nvPr/>
        </p:nvGrpSpPr>
        <p:grpSpPr>
          <a:xfrm rot="0">
            <a:off x="0" y="28937"/>
            <a:ext cx="2914650" cy="876300"/>
            <a:chOff x="0" y="0"/>
            <a:chExt cx="3886200" cy="1168400"/>
          </a:xfrm>
        </p:grpSpPr>
        <p:sp>
          <p:nvSpPr>
            <p:cNvPr name="Freeform 13" id="13"/>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7"/>
              <a:stretch>
                <a:fillRect l="0" t="-54438" r="0" b="-67301"/>
              </a:stretch>
            </a:blipFill>
          </p:spPr>
        </p:sp>
      </p:grpSp>
      <p:sp>
        <p:nvSpPr>
          <p:cNvPr name="TextBox 14" id="14"/>
          <p:cNvSpPr txBox="true"/>
          <p:nvPr/>
        </p:nvSpPr>
        <p:spPr>
          <a:xfrm rot="0">
            <a:off x="8915124" y="1894999"/>
            <a:ext cx="6902215" cy="3391986"/>
          </a:xfrm>
          <a:prstGeom prst="rect">
            <a:avLst/>
          </a:prstGeom>
        </p:spPr>
        <p:txBody>
          <a:bodyPr anchor="t" rtlCol="false" tIns="0" lIns="0" bIns="0" rIns="0">
            <a:spAutoFit/>
          </a:bodyPr>
          <a:lstStyle/>
          <a:p>
            <a:pPr algn="l">
              <a:lnSpc>
                <a:spcPts val="27255"/>
              </a:lnSpc>
            </a:pPr>
            <a:r>
              <a:rPr lang="en-US" b="true" sz="19468">
                <a:solidFill>
                  <a:srgbClr val="000000"/>
                </a:solidFill>
                <a:latin typeface="DM Sans Bold"/>
                <a:ea typeface="DM Sans Bold"/>
                <a:cs typeface="DM Sans Bold"/>
                <a:sym typeface="DM Sans Bold"/>
              </a:rPr>
              <a:t>Q &amp; A</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74004" y="1885055"/>
            <a:ext cx="8003276" cy="7602769"/>
            <a:chOff x="0" y="0"/>
            <a:chExt cx="10671035" cy="10137026"/>
          </a:xfrm>
        </p:grpSpPr>
        <p:sp>
          <p:nvSpPr>
            <p:cNvPr name="Freeform 3" id="3"/>
            <p:cNvSpPr/>
            <p:nvPr/>
          </p:nvSpPr>
          <p:spPr>
            <a:xfrm flipH="false" flipV="false" rot="0">
              <a:off x="0" y="0"/>
              <a:ext cx="10671048" cy="10137013"/>
            </a:xfrm>
            <a:custGeom>
              <a:avLst/>
              <a:gdLst/>
              <a:ahLst/>
              <a:cxnLst/>
              <a:rect r="r" b="b" t="t" l="l"/>
              <a:pathLst>
                <a:path h="10137013" w="10671048">
                  <a:moveTo>
                    <a:pt x="0" y="0"/>
                  </a:moveTo>
                  <a:lnTo>
                    <a:pt x="10671048" y="0"/>
                  </a:lnTo>
                  <a:lnTo>
                    <a:pt x="10671048" y="10137013"/>
                  </a:lnTo>
                  <a:lnTo>
                    <a:pt x="0" y="10137013"/>
                  </a:lnTo>
                  <a:lnTo>
                    <a:pt x="0" y="0"/>
                  </a:lnTo>
                  <a:close/>
                </a:path>
              </a:pathLst>
            </a:custGeom>
            <a:blipFill>
              <a:blip r:embed="rId2"/>
              <a:stretch>
                <a:fillRect l="0" t="0" r="0" b="0"/>
              </a:stretch>
            </a:blipFill>
          </p:spPr>
        </p:sp>
      </p:grpSp>
      <p:grpSp>
        <p:nvGrpSpPr>
          <p:cNvPr name="Group 4" id="4"/>
          <p:cNvGrpSpPr/>
          <p:nvPr/>
        </p:nvGrpSpPr>
        <p:grpSpPr>
          <a:xfrm rot="0">
            <a:off x="9144000" y="1512856"/>
            <a:ext cx="8534400" cy="8351282"/>
            <a:chOff x="0" y="0"/>
            <a:chExt cx="11379200" cy="11135042"/>
          </a:xfrm>
        </p:grpSpPr>
        <p:sp>
          <p:nvSpPr>
            <p:cNvPr name="Freeform 5" id="5"/>
            <p:cNvSpPr/>
            <p:nvPr/>
          </p:nvSpPr>
          <p:spPr>
            <a:xfrm flipH="false" flipV="false" rot="0">
              <a:off x="0" y="0"/>
              <a:ext cx="11379200" cy="11134979"/>
            </a:xfrm>
            <a:custGeom>
              <a:avLst/>
              <a:gdLst/>
              <a:ahLst/>
              <a:cxnLst/>
              <a:rect r="r" b="b" t="t" l="l"/>
              <a:pathLst>
                <a:path h="11134979" w="11379200">
                  <a:moveTo>
                    <a:pt x="0" y="0"/>
                  </a:moveTo>
                  <a:lnTo>
                    <a:pt x="11379200" y="0"/>
                  </a:lnTo>
                  <a:lnTo>
                    <a:pt x="11379200" y="11134979"/>
                  </a:lnTo>
                  <a:lnTo>
                    <a:pt x="0" y="11134979"/>
                  </a:lnTo>
                  <a:lnTo>
                    <a:pt x="0" y="0"/>
                  </a:lnTo>
                  <a:close/>
                </a:path>
              </a:pathLst>
            </a:custGeom>
            <a:blipFill>
              <a:blip r:embed="rId3"/>
              <a:stretch>
                <a:fillRect l="0" t="-2192" r="0" b="0"/>
              </a:stretch>
            </a:blipFill>
          </p:spPr>
        </p:sp>
      </p:grpSp>
      <p:grpSp>
        <p:nvGrpSpPr>
          <p:cNvPr name="Group 6" id="6"/>
          <p:cNvGrpSpPr/>
          <p:nvPr/>
        </p:nvGrpSpPr>
        <p:grpSpPr>
          <a:xfrm rot="0">
            <a:off x="0" y="28937"/>
            <a:ext cx="2914650" cy="876300"/>
            <a:chOff x="0" y="0"/>
            <a:chExt cx="3886200" cy="1168400"/>
          </a:xfrm>
        </p:grpSpPr>
        <p:sp>
          <p:nvSpPr>
            <p:cNvPr name="Freeform 7" id="7"/>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4"/>
              <a:stretch>
                <a:fillRect l="0" t="-54438" r="0" b="-67301"/>
              </a:stretch>
            </a:blipFill>
          </p:spPr>
        </p:sp>
      </p:grpSp>
      <p:sp>
        <p:nvSpPr>
          <p:cNvPr name="TextBox 8" id="8"/>
          <p:cNvSpPr txBox="true"/>
          <p:nvPr/>
        </p:nvSpPr>
        <p:spPr>
          <a:xfrm rot="0">
            <a:off x="4596241" y="-43501"/>
            <a:ext cx="10501112" cy="1426959"/>
          </a:xfrm>
          <a:prstGeom prst="rect">
            <a:avLst/>
          </a:prstGeom>
        </p:spPr>
        <p:txBody>
          <a:bodyPr anchor="t" rtlCol="false" tIns="0" lIns="0" bIns="0" rIns="0">
            <a:spAutoFit/>
          </a:bodyPr>
          <a:lstStyle/>
          <a:p>
            <a:pPr algn="l">
              <a:lnSpc>
                <a:spcPts val="11464"/>
              </a:lnSpc>
            </a:pPr>
            <a:r>
              <a:rPr lang="en-US" b="true" sz="8189">
                <a:solidFill>
                  <a:srgbClr val="000000"/>
                </a:solidFill>
                <a:latin typeface="DM Sans Bold"/>
                <a:ea typeface="DM Sans Bold"/>
                <a:cs typeface="DM Sans Bold"/>
                <a:sym typeface="DM Sans Bold"/>
              </a:rPr>
              <a:t>Why Choose Invicta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3503" y="7473925"/>
            <a:ext cx="2946502" cy="2864987"/>
          </a:xfrm>
          <a:custGeom>
            <a:avLst/>
            <a:gdLst/>
            <a:ahLst/>
            <a:cxnLst/>
            <a:rect r="r" b="b" t="t" l="l"/>
            <a:pathLst>
              <a:path h="2864987" w="2946502">
                <a:moveTo>
                  <a:pt x="0" y="0"/>
                </a:moveTo>
                <a:lnTo>
                  <a:pt x="2946501" y="0"/>
                </a:lnTo>
                <a:lnTo>
                  <a:pt x="2946501" y="2864986"/>
                </a:lnTo>
                <a:lnTo>
                  <a:pt x="0" y="28649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8148590" y="6320866"/>
            <a:ext cx="5012322" cy="3597307"/>
            <a:chOff x="0" y="0"/>
            <a:chExt cx="6683096" cy="4796409"/>
          </a:xfrm>
        </p:grpSpPr>
        <p:sp>
          <p:nvSpPr>
            <p:cNvPr name="Freeform 4" id="4"/>
            <p:cNvSpPr/>
            <p:nvPr/>
          </p:nvSpPr>
          <p:spPr>
            <a:xfrm flipH="false" flipV="false" rot="0">
              <a:off x="0" y="0"/>
              <a:ext cx="6683121" cy="4796409"/>
            </a:xfrm>
            <a:custGeom>
              <a:avLst/>
              <a:gdLst/>
              <a:ahLst/>
              <a:cxnLst/>
              <a:rect r="r" b="b" t="t" l="l"/>
              <a:pathLst>
                <a:path h="4796409" w="6683121">
                  <a:moveTo>
                    <a:pt x="0" y="0"/>
                  </a:moveTo>
                  <a:lnTo>
                    <a:pt x="6683121" y="0"/>
                  </a:lnTo>
                  <a:lnTo>
                    <a:pt x="6683121" y="4796409"/>
                  </a:lnTo>
                  <a:lnTo>
                    <a:pt x="0" y="4796409"/>
                  </a:lnTo>
                  <a:lnTo>
                    <a:pt x="0" y="0"/>
                  </a:lnTo>
                  <a:close/>
                </a:path>
              </a:pathLst>
            </a:custGeom>
            <a:blipFill>
              <a:blip r:embed="rId4"/>
              <a:stretch>
                <a:fillRect l="-3827" t="0" r="-3925" b="0"/>
              </a:stretch>
            </a:blipFill>
          </p:spPr>
        </p:sp>
      </p:grpSp>
      <p:grpSp>
        <p:nvGrpSpPr>
          <p:cNvPr name="Group 5" id="5"/>
          <p:cNvGrpSpPr/>
          <p:nvPr/>
        </p:nvGrpSpPr>
        <p:grpSpPr>
          <a:xfrm rot="0">
            <a:off x="13164188" y="1608620"/>
            <a:ext cx="4514078" cy="4713370"/>
            <a:chOff x="0" y="0"/>
            <a:chExt cx="6018771" cy="6284493"/>
          </a:xfrm>
        </p:grpSpPr>
        <p:sp>
          <p:nvSpPr>
            <p:cNvPr name="Freeform 6" id="6"/>
            <p:cNvSpPr/>
            <p:nvPr/>
          </p:nvSpPr>
          <p:spPr>
            <a:xfrm flipH="false" flipV="false" rot="0">
              <a:off x="0" y="0"/>
              <a:ext cx="6018784" cy="6284468"/>
            </a:xfrm>
            <a:custGeom>
              <a:avLst/>
              <a:gdLst/>
              <a:ahLst/>
              <a:cxnLst/>
              <a:rect r="r" b="b" t="t" l="l"/>
              <a:pathLst>
                <a:path h="6284468" w="6018784">
                  <a:moveTo>
                    <a:pt x="0" y="0"/>
                  </a:moveTo>
                  <a:lnTo>
                    <a:pt x="6018784" y="0"/>
                  </a:lnTo>
                  <a:lnTo>
                    <a:pt x="6018784" y="6284468"/>
                  </a:lnTo>
                  <a:lnTo>
                    <a:pt x="0" y="6284468"/>
                  </a:lnTo>
                  <a:lnTo>
                    <a:pt x="0" y="0"/>
                  </a:lnTo>
                  <a:close/>
                </a:path>
              </a:pathLst>
            </a:custGeom>
            <a:blipFill>
              <a:blip r:embed="rId5"/>
              <a:stretch>
                <a:fillRect l="0" t="0" r="-10595" b="-5920"/>
              </a:stretch>
            </a:blipFill>
          </p:spPr>
        </p:sp>
      </p:grpSp>
      <p:grpSp>
        <p:nvGrpSpPr>
          <p:cNvPr name="Group 7" id="7"/>
          <p:cNvGrpSpPr/>
          <p:nvPr/>
        </p:nvGrpSpPr>
        <p:grpSpPr>
          <a:xfrm rot="0">
            <a:off x="8183528" y="1608620"/>
            <a:ext cx="4982423" cy="4713370"/>
            <a:chOff x="0" y="0"/>
            <a:chExt cx="6643230" cy="6284493"/>
          </a:xfrm>
        </p:grpSpPr>
        <p:sp>
          <p:nvSpPr>
            <p:cNvPr name="Freeform 8" id="8"/>
            <p:cNvSpPr/>
            <p:nvPr/>
          </p:nvSpPr>
          <p:spPr>
            <a:xfrm flipH="false" flipV="false" rot="0">
              <a:off x="0" y="0"/>
              <a:ext cx="6643243" cy="6284468"/>
            </a:xfrm>
            <a:custGeom>
              <a:avLst/>
              <a:gdLst/>
              <a:ahLst/>
              <a:cxnLst/>
              <a:rect r="r" b="b" t="t" l="l"/>
              <a:pathLst>
                <a:path h="6284468" w="6643243">
                  <a:moveTo>
                    <a:pt x="0" y="0"/>
                  </a:moveTo>
                  <a:lnTo>
                    <a:pt x="6643243" y="0"/>
                  </a:lnTo>
                  <a:lnTo>
                    <a:pt x="6643243" y="6284468"/>
                  </a:lnTo>
                  <a:lnTo>
                    <a:pt x="0" y="6284468"/>
                  </a:lnTo>
                  <a:lnTo>
                    <a:pt x="0" y="0"/>
                  </a:lnTo>
                  <a:close/>
                </a:path>
              </a:pathLst>
            </a:custGeom>
            <a:blipFill>
              <a:blip r:embed="rId6"/>
              <a:stretch>
                <a:fillRect l="-13069" t="0" r="-13130" b="0"/>
              </a:stretch>
            </a:blipFill>
          </p:spPr>
        </p:sp>
      </p:grpSp>
      <p:grpSp>
        <p:nvGrpSpPr>
          <p:cNvPr name="Group 9" id="9"/>
          <p:cNvGrpSpPr/>
          <p:nvPr/>
        </p:nvGrpSpPr>
        <p:grpSpPr>
          <a:xfrm rot="0">
            <a:off x="13164188" y="6320866"/>
            <a:ext cx="4508744" cy="3637169"/>
            <a:chOff x="0" y="0"/>
            <a:chExt cx="6011659" cy="4849558"/>
          </a:xfrm>
        </p:grpSpPr>
        <p:sp>
          <p:nvSpPr>
            <p:cNvPr name="Freeform 10" id="10"/>
            <p:cNvSpPr/>
            <p:nvPr/>
          </p:nvSpPr>
          <p:spPr>
            <a:xfrm flipH="false" flipV="false" rot="0">
              <a:off x="0" y="0"/>
              <a:ext cx="6011672" cy="4849622"/>
            </a:xfrm>
            <a:custGeom>
              <a:avLst/>
              <a:gdLst/>
              <a:ahLst/>
              <a:cxnLst/>
              <a:rect r="r" b="b" t="t" l="l"/>
              <a:pathLst>
                <a:path h="4849622" w="6011672">
                  <a:moveTo>
                    <a:pt x="0" y="0"/>
                  </a:moveTo>
                  <a:lnTo>
                    <a:pt x="6011672" y="0"/>
                  </a:lnTo>
                  <a:lnTo>
                    <a:pt x="6011672" y="4849622"/>
                  </a:lnTo>
                  <a:lnTo>
                    <a:pt x="0" y="4849622"/>
                  </a:lnTo>
                  <a:lnTo>
                    <a:pt x="0" y="0"/>
                  </a:lnTo>
                  <a:close/>
                </a:path>
              </a:pathLst>
            </a:custGeom>
            <a:blipFill>
              <a:blip r:embed="rId7"/>
              <a:stretch>
                <a:fillRect l="-14926" t="-6389" r="0" b="-36074"/>
              </a:stretch>
            </a:blipFill>
          </p:spPr>
        </p:sp>
      </p:grpSp>
      <p:grpSp>
        <p:nvGrpSpPr>
          <p:cNvPr name="Group 11" id="11"/>
          <p:cNvGrpSpPr/>
          <p:nvPr/>
        </p:nvGrpSpPr>
        <p:grpSpPr>
          <a:xfrm rot="0">
            <a:off x="2817981" y="7192385"/>
            <a:ext cx="5334000" cy="2686050"/>
            <a:chOff x="0" y="0"/>
            <a:chExt cx="7112000" cy="3581400"/>
          </a:xfrm>
        </p:grpSpPr>
        <p:sp>
          <p:nvSpPr>
            <p:cNvPr name="Freeform 12" id="12"/>
            <p:cNvSpPr/>
            <p:nvPr/>
          </p:nvSpPr>
          <p:spPr>
            <a:xfrm flipH="false" flipV="false" rot="0">
              <a:off x="0" y="0"/>
              <a:ext cx="7112000" cy="3581400"/>
            </a:xfrm>
            <a:custGeom>
              <a:avLst/>
              <a:gdLst/>
              <a:ahLst/>
              <a:cxnLst/>
              <a:rect r="r" b="b" t="t" l="l"/>
              <a:pathLst>
                <a:path h="3581400" w="7112000">
                  <a:moveTo>
                    <a:pt x="0" y="0"/>
                  </a:moveTo>
                  <a:lnTo>
                    <a:pt x="7112000" y="0"/>
                  </a:lnTo>
                  <a:lnTo>
                    <a:pt x="7112000" y="3581400"/>
                  </a:lnTo>
                  <a:lnTo>
                    <a:pt x="0" y="3581400"/>
                  </a:lnTo>
                  <a:lnTo>
                    <a:pt x="0" y="0"/>
                  </a:lnTo>
                  <a:close/>
                </a:path>
              </a:pathLst>
            </a:custGeom>
            <a:blipFill>
              <a:blip r:embed="rId8"/>
              <a:stretch>
                <a:fillRect l="0" t="-24591" r="0" b="-24344"/>
              </a:stretch>
            </a:blipFill>
          </p:spPr>
        </p:sp>
      </p:grpSp>
      <p:grpSp>
        <p:nvGrpSpPr>
          <p:cNvPr name="Group 13" id="13"/>
          <p:cNvGrpSpPr/>
          <p:nvPr/>
        </p:nvGrpSpPr>
        <p:grpSpPr>
          <a:xfrm rot="0">
            <a:off x="2835678" y="1608620"/>
            <a:ext cx="721204" cy="721204"/>
            <a:chOff x="0" y="0"/>
            <a:chExt cx="721208" cy="721208"/>
          </a:xfrm>
        </p:grpSpPr>
        <p:sp>
          <p:nvSpPr>
            <p:cNvPr name="Freeform 14" id="14"/>
            <p:cNvSpPr/>
            <p:nvPr/>
          </p:nvSpPr>
          <p:spPr>
            <a:xfrm flipH="false" flipV="false" rot="0">
              <a:off x="0" y="0"/>
              <a:ext cx="721237" cy="721237"/>
            </a:xfrm>
            <a:custGeom>
              <a:avLst/>
              <a:gdLst/>
              <a:ahLst/>
              <a:cxnLst/>
              <a:rect r="r" b="b" t="t" l="l"/>
              <a:pathLst>
                <a:path h="721237" w="721237">
                  <a:moveTo>
                    <a:pt x="360555" y="0"/>
                  </a:moveTo>
                  <a:lnTo>
                    <a:pt x="360555" y="180341"/>
                  </a:lnTo>
                  <a:lnTo>
                    <a:pt x="0" y="180341"/>
                  </a:lnTo>
                  <a:lnTo>
                    <a:pt x="0" y="540896"/>
                  </a:lnTo>
                  <a:lnTo>
                    <a:pt x="360555" y="540896"/>
                  </a:lnTo>
                  <a:lnTo>
                    <a:pt x="360555" y="721237"/>
                  </a:lnTo>
                  <a:lnTo>
                    <a:pt x="721237" y="360555"/>
                  </a:lnTo>
                  <a:lnTo>
                    <a:pt x="360555" y="0"/>
                  </a:lnTo>
                  <a:close/>
                </a:path>
              </a:pathLst>
            </a:custGeom>
            <a:solidFill>
              <a:srgbClr val="1089FF"/>
            </a:solidFill>
          </p:spPr>
        </p:sp>
      </p:grpSp>
      <p:grpSp>
        <p:nvGrpSpPr>
          <p:cNvPr name="Group 15" id="15"/>
          <p:cNvGrpSpPr/>
          <p:nvPr/>
        </p:nvGrpSpPr>
        <p:grpSpPr>
          <a:xfrm rot="0">
            <a:off x="2835678" y="2531659"/>
            <a:ext cx="721204" cy="721204"/>
            <a:chOff x="0" y="0"/>
            <a:chExt cx="721208" cy="721208"/>
          </a:xfrm>
        </p:grpSpPr>
        <p:sp>
          <p:nvSpPr>
            <p:cNvPr name="Freeform 16" id="16"/>
            <p:cNvSpPr/>
            <p:nvPr/>
          </p:nvSpPr>
          <p:spPr>
            <a:xfrm flipH="false" flipV="false" rot="0">
              <a:off x="0" y="0"/>
              <a:ext cx="721237" cy="721237"/>
            </a:xfrm>
            <a:custGeom>
              <a:avLst/>
              <a:gdLst/>
              <a:ahLst/>
              <a:cxnLst/>
              <a:rect r="r" b="b" t="t" l="l"/>
              <a:pathLst>
                <a:path h="721237" w="721237">
                  <a:moveTo>
                    <a:pt x="360555" y="0"/>
                  </a:moveTo>
                  <a:lnTo>
                    <a:pt x="360555" y="180341"/>
                  </a:lnTo>
                  <a:lnTo>
                    <a:pt x="0" y="180341"/>
                  </a:lnTo>
                  <a:lnTo>
                    <a:pt x="0" y="540896"/>
                  </a:lnTo>
                  <a:lnTo>
                    <a:pt x="360555" y="540896"/>
                  </a:lnTo>
                  <a:lnTo>
                    <a:pt x="360555" y="721237"/>
                  </a:lnTo>
                  <a:lnTo>
                    <a:pt x="721237" y="360555"/>
                  </a:lnTo>
                  <a:lnTo>
                    <a:pt x="360555" y="0"/>
                  </a:lnTo>
                  <a:close/>
                </a:path>
              </a:pathLst>
            </a:custGeom>
            <a:solidFill>
              <a:srgbClr val="1089FF"/>
            </a:solidFill>
          </p:spPr>
        </p:sp>
      </p:grpSp>
      <p:grpSp>
        <p:nvGrpSpPr>
          <p:cNvPr name="Group 17" id="17"/>
          <p:cNvGrpSpPr/>
          <p:nvPr/>
        </p:nvGrpSpPr>
        <p:grpSpPr>
          <a:xfrm rot="0">
            <a:off x="2835678" y="3423666"/>
            <a:ext cx="721204" cy="721204"/>
            <a:chOff x="0" y="0"/>
            <a:chExt cx="721208" cy="721208"/>
          </a:xfrm>
        </p:grpSpPr>
        <p:sp>
          <p:nvSpPr>
            <p:cNvPr name="Freeform 18" id="18"/>
            <p:cNvSpPr/>
            <p:nvPr/>
          </p:nvSpPr>
          <p:spPr>
            <a:xfrm flipH="false" flipV="false" rot="0">
              <a:off x="0" y="0"/>
              <a:ext cx="721237" cy="721237"/>
            </a:xfrm>
            <a:custGeom>
              <a:avLst/>
              <a:gdLst/>
              <a:ahLst/>
              <a:cxnLst/>
              <a:rect r="r" b="b" t="t" l="l"/>
              <a:pathLst>
                <a:path h="721237" w="721237">
                  <a:moveTo>
                    <a:pt x="360555" y="0"/>
                  </a:moveTo>
                  <a:lnTo>
                    <a:pt x="360555" y="180341"/>
                  </a:lnTo>
                  <a:lnTo>
                    <a:pt x="0" y="180341"/>
                  </a:lnTo>
                  <a:lnTo>
                    <a:pt x="0" y="540896"/>
                  </a:lnTo>
                  <a:lnTo>
                    <a:pt x="360555" y="540896"/>
                  </a:lnTo>
                  <a:lnTo>
                    <a:pt x="360555" y="721237"/>
                  </a:lnTo>
                  <a:lnTo>
                    <a:pt x="721237" y="360555"/>
                  </a:lnTo>
                  <a:lnTo>
                    <a:pt x="360555" y="0"/>
                  </a:lnTo>
                  <a:close/>
                </a:path>
              </a:pathLst>
            </a:custGeom>
            <a:solidFill>
              <a:srgbClr val="1089FF"/>
            </a:solidFill>
          </p:spPr>
        </p:sp>
      </p:grpSp>
      <p:grpSp>
        <p:nvGrpSpPr>
          <p:cNvPr name="Group 19" id="19"/>
          <p:cNvGrpSpPr/>
          <p:nvPr/>
        </p:nvGrpSpPr>
        <p:grpSpPr>
          <a:xfrm rot="0">
            <a:off x="2835678" y="4443727"/>
            <a:ext cx="721204" cy="721204"/>
            <a:chOff x="0" y="0"/>
            <a:chExt cx="721208" cy="721208"/>
          </a:xfrm>
        </p:grpSpPr>
        <p:sp>
          <p:nvSpPr>
            <p:cNvPr name="Freeform 20" id="20"/>
            <p:cNvSpPr/>
            <p:nvPr/>
          </p:nvSpPr>
          <p:spPr>
            <a:xfrm flipH="false" flipV="false" rot="0">
              <a:off x="0" y="0"/>
              <a:ext cx="721237" cy="721237"/>
            </a:xfrm>
            <a:custGeom>
              <a:avLst/>
              <a:gdLst/>
              <a:ahLst/>
              <a:cxnLst/>
              <a:rect r="r" b="b" t="t" l="l"/>
              <a:pathLst>
                <a:path h="721237" w="721237">
                  <a:moveTo>
                    <a:pt x="360555" y="0"/>
                  </a:moveTo>
                  <a:lnTo>
                    <a:pt x="360555" y="180341"/>
                  </a:lnTo>
                  <a:lnTo>
                    <a:pt x="0" y="180341"/>
                  </a:lnTo>
                  <a:lnTo>
                    <a:pt x="0" y="540896"/>
                  </a:lnTo>
                  <a:lnTo>
                    <a:pt x="360555" y="540896"/>
                  </a:lnTo>
                  <a:lnTo>
                    <a:pt x="360555" y="721237"/>
                  </a:lnTo>
                  <a:lnTo>
                    <a:pt x="721237" y="360555"/>
                  </a:lnTo>
                  <a:lnTo>
                    <a:pt x="360555" y="0"/>
                  </a:lnTo>
                  <a:close/>
                </a:path>
              </a:pathLst>
            </a:custGeom>
            <a:solidFill>
              <a:srgbClr val="1089FF"/>
            </a:solidFill>
          </p:spPr>
        </p:sp>
      </p:grpSp>
      <p:grpSp>
        <p:nvGrpSpPr>
          <p:cNvPr name="Group 21" id="21"/>
          <p:cNvGrpSpPr/>
          <p:nvPr/>
        </p:nvGrpSpPr>
        <p:grpSpPr>
          <a:xfrm rot="0">
            <a:off x="2835678" y="5335734"/>
            <a:ext cx="721204" cy="721204"/>
            <a:chOff x="0" y="0"/>
            <a:chExt cx="721208" cy="721208"/>
          </a:xfrm>
        </p:grpSpPr>
        <p:sp>
          <p:nvSpPr>
            <p:cNvPr name="Freeform 22" id="22"/>
            <p:cNvSpPr/>
            <p:nvPr/>
          </p:nvSpPr>
          <p:spPr>
            <a:xfrm flipH="false" flipV="false" rot="0">
              <a:off x="0" y="0"/>
              <a:ext cx="721237" cy="721237"/>
            </a:xfrm>
            <a:custGeom>
              <a:avLst/>
              <a:gdLst/>
              <a:ahLst/>
              <a:cxnLst/>
              <a:rect r="r" b="b" t="t" l="l"/>
              <a:pathLst>
                <a:path h="721237" w="721237">
                  <a:moveTo>
                    <a:pt x="360555" y="0"/>
                  </a:moveTo>
                  <a:lnTo>
                    <a:pt x="360555" y="180341"/>
                  </a:lnTo>
                  <a:lnTo>
                    <a:pt x="0" y="180341"/>
                  </a:lnTo>
                  <a:lnTo>
                    <a:pt x="0" y="540896"/>
                  </a:lnTo>
                  <a:lnTo>
                    <a:pt x="360555" y="540896"/>
                  </a:lnTo>
                  <a:lnTo>
                    <a:pt x="360555" y="721237"/>
                  </a:lnTo>
                  <a:lnTo>
                    <a:pt x="721237" y="360555"/>
                  </a:lnTo>
                  <a:lnTo>
                    <a:pt x="360555" y="0"/>
                  </a:lnTo>
                  <a:close/>
                </a:path>
              </a:pathLst>
            </a:custGeom>
            <a:solidFill>
              <a:srgbClr val="1089FF"/>
            </a:solidFill>
          </p:spPr>
        </p:sp>
      </p:grpSp>
      <p:grpSp>
        <p:nvGrpSpPr>
          <p:cNvPr name="Group 23" id="23"/>
          <p:cNvGrpSpPr/>
          <p:nvPr/>
        </p:nvGrpSpPr>
        <p:grpSpPr>
          <a:xfrm rot="0">
            <a:off x="2835678" y="6228388"/>
            <a:ext cx="721204" cy="721204"/>
            <a:chOff x="0" y="0"/>
            <a:chExt cx="721208" cy="721208"/>
          </a:xfrm>
        </p:grpSpPr>
        <p:sp>
          <p:nvSpPr>
            <p:cNvPr name="Freeform 24" id="24"/>
            <p:cNvSpPr/>
            <p:nvPr/>
          </p:nvSpPr>
          <p:spPr>
            <a:xfrm flipH="false" flipV="false" rot="0">
              <a:off x="0" y="0"/>
              <a:ext cx="721237" cy="721237"/>
            </a:xfrm>
            <a:custGeom>
              <a:avLst/>
              <a:gdLst/>
              <a:ahLst/>
              <a:cxnLst/>
              <a:rect r="r" b="b" t="t" l="l"/>
              <a:pathLst>
                <a:path h="721237" w="721237">
                  <a:moveTo>
                    <a:pt x="360555" y="0"/>
                  </a:moveTo>
                  <a:lnTo>
                    <a:pt x="360555" y="180341"/>
                  </a:lnTo>
                  <a:lnTo>
                    <a:pt x="0" y="180341"/>
                  </a:lnTo>
                  <a:lnTo>
                    <a:pt x="0" y="540896"/>
                  </a:lnTo>
                  <a:lnTo>
                    <a:pt x="360555" y="540896"/>
                  </a:lnTo>
                  <a:lnTo>
                    <a:pt x="360555" y="721237"/>
                  </a:lnTo>
                  <a:lnTo>
                    <a:pt x="721237" y="360555"/>
                  </a:lnTo>
                  <a:lnTo>
                    <a:pt x="360555" y="0"/>
                  </a:lnTo>
                  <a:close/>
                </a:path>
              </a:pathLst>
            </a:custGeom>
            <a:solidFill>
              <a:srgbClr val="1089FF"/>
            </a:solidFill>
          </p:spPr>
        </p:sp>
      </p:grpSp>
      <p:grpSp>
        <p:nvGrpSpPr>
          <p:cNvPr name="Group 25" id="25"/>
          <p:cNvGrpSpPr/>
          <p:nvPr/>
        </p:nvGrpSpPr>
        <p:grpSpPr>
          <a:xfrm rot="0">
            <a:off x="0" y="28937"/>
            <a:ext cx="2914650" cy="876300"/>
            <a:chOff x="0" y="0"/>
            <a:chExt cx="3886200" cy="1168400"/>
          </a:xfrm>
        </p:grpSpPr>
        <p:sp>
          <p:nvSpPr>
            <p:cNvPr name="Freeform 26" id="26"/>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9"/>
              <a:stretch>
                <a:fillRect l="0" t="-54438" r="0" b="-67301"/>
              </a:stretch>
            </a:blipFill>
          </p:spPr>
        </p:sp>
      </p:grpSp>
      <p:grpSp>
        <p:nvGrpSpPr>
          <p:cNvPr name="Group 27" id="27"/>
          <p:cNvGrpSpPr/>
          <p:nvPr/>
        </p:nvGrpSpPr>
        <p:grpSpPr>
          <a:xfrm rot="0">
            <a:off x="0" y="7482430"/>
            <a:ext cx="2817981" cy="2804570"/>
            <a:chOff x="0" y="0"/>
            <a:chExt cx="2817978" cy="2804566"/>
          </a:xfrm>
        </p:grpSpPr>
        <p:sp>
          <p:nvSpPr>
            <p:cNvPr name="Freeform 28" id="28"/>
            <p:cNvSpPr/>
            <p:nvPr/>
          </p:nvSpPr>
          <p:spPr>
            <a:xfrm flipH="false" flipV="false" rot="0">
              <a:off x="0" y="0"/>
              <a:ext cx="2818000" cy="2804542"/>
            </a:xfrm>
            <a:custGeom>
              <a:avLst/>
              <a:gdLst/>
              <a:ahLst/>
              <a:cxnLst/>
              <a:rect r="r" b="b" t="t" l="l"/>
              <a:pathLst>
                <a:path h="2804542" w="2818000">
                  <a:moveTo>
                    <a:pt x="0" y="0"/>
                  </a:moveTo>
                  <a:lnTo>
                    <a:pt x="0" y="2804542"/>
                  </a:lnTo>
                  <a:lnTo>
                    <a:pt x="2818000" y="2804542"/>
                  </a:lnTo>
                  <a:lnTo>
                    <a:pt x="2818000" y="0"/>
                  </a:lnTo>
                  <a:close/>
                </a:path>
              </a:pathLst>
            </a:custGeom>
            <a:solidFill>
              <a:srgbClr val="000000">
                <a:alpha val="0"/>
              </a:srgbClr>
            </a:solidFill>
          </p:spPr>
        </p:sp>
      </p:grpSp>
      <p:grpSp>
        <p:nvGrpSpPr>
          <p:cNvPr name="Group 29" id="29"/>
          <p:cNvGrpSpPr/>
          <p:nvPr/>
        </p:nvGrpSpPr>
        <p:grpSpPr>
          <a:xfrm rot="0">
            <a:off x="2835678" y="1608620"/>
            <a:ext cx="721204" cy="721204"/>
            <a:chOff x="0" y="0"/>
            <a:chExt cx="721208" cy="721208"/>
          </a:xfrm>
        </p:grpSpPr>
        <p:sp>
          <p:nvSpPr>
            <p:cNvPr name="Freeform 30" id="30"/>
            <p:cNvSpPr/>
            <p:nvPr/>
          </p:nvSpPr>
          <p:spPr>
            <a:xfrm flipH="false" flipV="false" rot="0">
              <a:off x="0" y="0"/>
              <a:ext cx="721237" cy="721237"/>
            </a:xfrm>
            <a:custGeom>
              <a:avLst/>
              <a:gdLst/>
              <a:ahLst/>
              <a:cxnLst/>
              <a:rect r="r" b="b" t="t" l="l"/>
              <a:pathLst>
                <a:path h="721237" w="721237">
                  <a:moveTo>
                    <a:pt x="0" y="721237"/>
                  </a:moveTo>
                  <a:lnTo>
                    <a:pt x="721237" y="721237"/>
                  </a:lnTo>
                  <a:lnTo>
                    <a:pt x="721237" y="0"/>
                  </a:lnTo>
                  <a:lnTo>
                    <a:pt x="0" y="0"/>
                  </a:lnTo>
                  <a:close/>
                </a:path>
              </a:pathLst>
            </a:custGeom>
            <a:solidFill>
              <a:srgbClr val="000000">
                <a:alpha val="0"/>
              </a:srgbClr>
            </a:solidFill>
          </p:spPr>
        </p:sp>
      </p:grpSp>
      <p:grpSp>
        <p:nvGrpSpPr>
          <p:cNvPr name="Group 31" id="31"/>
          <p:cNvGrpSpPr/>
          <p:nvPr/>
        </p:nvGrpSpPr>
        <p:grpSpPr>
          <a:xfrm rot="0">
            <a:off x="2835678" y="2531659"/>
            <a:ext cx="721204" cy="721204"/>
            <a:chOff x="0" y="0"/>
            <a:chExt cx="721208" cy="721208"/>
          </a:xfrm>
        </p:grpSpPr>
        <p:sp>
          <p:nvSpPr>
            <p:cNvPr name="Freeform 32" id="32"/>
            <p:cNvSpPr/>
            <p:nvPr/>
          </p:nvSpPr>
          <p:spPr>
            <a:xfrm flipH="false" flipV="false" rot="0">
              <a:off x="0" y="0"/>
              <a:ext cx="721237" cy="721237"/>
            </a:xfrm>
            <a:custGeom>
              <a:avLst/>
              <a:gdLst/>
              <a:ahLst/>
              <a:cxnLst/>
              <a:rect r="r" b="b" t="t" l="l"/>
              <a:pathLst>
                <a:path h="721237" w="721237">
                  <a:moveTo>
                    <a:pt x="0" y="721237"/>
                  </a:moveTo>
                  <a:lnTo>
                    <a:pt x="721237" y="721237"/>
                  </a:lnTo>
                  <a:lnTo>
                    <a:pt x="721237" y="0"/>
                  </a:lnTo>
                  <a:lnTo>
                    <a:pt x="0" y="0"/>
                  </a:lnTo>
                  <a:close/>
                </a:path>
              </a:pathLst>
            </a:custGeom>
            <a:solidFill>
              <a:srgbClr val="000000">
                <a:alpha val="0"/>
              </a:srgbClr>
            </a:solidFill>
          </p:spPr>
        </p:sp>
      </p:grpSp>
      <p:grpSp>
        <p:nvGrpSpPr>
          <p:cNvPr name="Group 33" id="33"/>
          <p:cNvGrpSpPr/>
          <p:nvPr/>
        </p:nvGrpSpPr>
        <p:grpSpPr>
          <a:xfrm rot="0">
            <a:off x="2835678" y="3423666"/>
            <a:ext cx="721204" cy="721204"/>
            <a:chOff x="0" y="0"/>
            <a:chExt cx="721208" cy="721208"/>
          </a:xfrm>
        </p:grpSpPr>
        <p:sp>
          <p:nvSpPr>
            <p:cNvPr name="Freeform 34" id="34"/>
            <p:cNvSpPr/>
            <p:nvPr/>
          </p:nvSpPr>
          <p:spPr>
            <a:xfrm flipH="false" flipV="false" rot="0">
              <a:off x="0" y="0"/>
              <a:ext cx="721237" cy="721237"/>
            </a:xfrm>
            <a:custGeom>
              <a:avLst/>
              <a:gdLst/>
              <a:ahLst/>
              <a:cxnLst/>
              <a:rect r="r" b="b" t="t" l="l"/>
              <a:pathLst>
                <a:path h="721237" w="721237">
                  <a:moveTo>
                    <a:pt x="0" y="721237"/>
                  </a:moveTo>
                  <a:lnTo>
                    <a:pt x="721237" y="721237"/>
                  </a:lnTo>
                  <a:lnTo>
                    <a:pt x="721237" y="0"/>
                  </a:lnTo>
                  <a:lnTo>
                    <a:pt x="0" y="0"/>
                  </a:lnTo>
                  <a:close/>
                </a:path>
              </a:pathLst>
            </a:custGeom>
            <a:solidFill>
              <a:srgbClr val="000000">
                <a:alpha val="0"/>
              </a:srgbClr>
            </a:solidFill>
          </p:spPr>
        </p:sp>
      </p:grpSp>
      <p:grpSp>
        <p:nvGrpSpPr>
          <p:cNvPr name="Group 35" id="35"/>
          <p:cNvGrpSpPr/>
          <p:nvPr/>
        </p:nvGrpSpPr>
        <p:grpSpPr>
          <a:xfrm rot="0">
            <a:off x="2835678" y="4443727"/>
            <a:ext cx="721204" cy="721204"/>
            <a:chOff x="0" y="0"/>
            <a:chExt cx="721208" cy="721208"/>
          </a:xfrm>
        </p:grpSpPr>
        <p:sp>
          <p:nvSpPr>
            <p:cNvPr name="Freeform 36" id="36"/>
            <p:cNvSpPr/>
            <p:nvPr/>
          </p:nvSpPr>
          <p:spPr>
            <a:xfrm flipH="false" flipV="false" rot="0">
              <a:off x="0" y="0"/>
              <a:ext cx="721237" cy="721237"/>
            </a:xfrm>
            <a:custGeom>
              <a:avLst/>
              <a:gdLst/>
              <a:ahLst/>
              <a:cxnLst/>
              <a:rect r="r" b="b" t="t" l="l"/>
              <a:pathLst>
                <a:path h="721237" w="721237">
                  <a:moveTo>
                    <a:pt x="0" y="721237"/>
                  </a:moveTo>
                  <a:lnTo>
                    <a:pt x="721237" y="721237"/>
                  </a:lnTo>
                  <a:lnTo>
                    <a:pt x="721237" y="0"/>
                  </a:lnTo>
                  <a:lnTo>
                    <a:pt x="0" y="0"/>
                  </a:lnTo>
                  <a:close/>
                </a:path>
              </a:pathLst>
            </a:custGeom>
            <a:solidFill>
              <a:srgbClr val="000000">
                <a:alpha val="0"/>
              </a:srgbClr>
            </a:solidFill>
          </p:spPr>
        </p:sp>
      </p:grpSp>
      <p:grpSp>
        <p:nvGrpSpPr>
          <p:cNvPr name="Group 37" id="37"/>
          <p:cNvGrpSpPr/>
          <p:nvPr/>
        </p:nvGrpSpPr>
        <p:grpSpPr>
          <a:xfrm rot="0">
            <a:off x="2835678" y="5335734"/>
            <a:ext cx="721204" cy="721204"/>
            <a:chOff x="0" y="0"/>
            <a:chExt cx="721208" cy="721208"/>
          </a:xfrm>
        </p:grpSpPr>
        <p:sp>
          <p:nvSpPr>
            <p:cNvPr name="Freeform 38" id="38"/>
            <p:cNvSpPr/>
            <p:nvPr/>
          </p:nvSpPr>
          <p:spPr>
            <a:xfrm flipH="false" flipV="false" rot="0">
              <a:off x="0" y="0"/>
              <a:ext cx="721237" cy="721237"/>
            </a:xfrm>
            <a:custGeom>
              <a:avLst/>
              <a:gdLst/>
              <a:ahLst/>
              <a:cxnLst/>
              <a:rect r="r" b="b" t="t" l="l"/>
              <a:pathLst>
                <a:path h="721237" w="721237">
                  <a:moveTo>
                    <a:pt x="0" y="721237"/>
                  </a:moveTo>
                  <a:lnTo>
                    <a:pt x="721237" y="721237"/>
                  </a:lnTo>
                  <a:lnTo>
                    <a:pt x="721237" y="0"/>
                  </a:lnTo>
                  <a:lnTo>
                    <a:pt x="0" y="0"/>
                  </a:lnTo>
                  <a:close/>
                </a:path>
              </a:pathLst>
            </a:custGeom>
            <a:solidFill>
              <a:srgbClr val="000000">
                <a:alpha val="0"/>
              </a:srgbClr>
            </a:solidFill>
          </p:spPr>
        </p:sp>
      </p:grpSp>
      <p:grpSp>
        <p:nvGrpSpPr>
          <p:cNvPr name="Group 39" id="39"/>
          <p:cNvGrpSpPr/>
          <p:nvPr/>
        </p:nvGrpSpPr>
        <p:grpSpPr>
          <a:xfrm rot="0">
            <a:off x="2835678" y="6228388"/>
            <a:ext cx="721204" cy="721204"/>
            <a:chOff x="0" y="0"/>
            <a:chExt cx="721208" cy="721208"/>
          </a:xfrm>
        </p:grpSpPr>
        <p:sp>
          <p:nvSpPr>
            <p:cNvPr name="Freeform 40" id="40"/>
            <p:cNvSpPr/>
            <p:nvPr/>
          </p:nvSpPr>
          <p:spPr>
            <a:xfrm flipH="false" flipV="false" rot="0">
              <a:off x="0" y="0"/>
              <a:ext cx="721237" cy="721237"/>
            </a:xfrm>
            <a:custGeom>
              <a:avLst/>
              <a:gdLst/>
              <a:ahLst/>
              <a:cxnLst/>
              <a:rect r="r" b="b" t="t" l="l"/>
              <a:pathLst>
                <a:path h="721237" w="721237">
                  <a:moveTo>
                    <a:pt x="0" y="721237"/>
                  </a:moveTo>
                  <a:lnTo>
                    <a:pt x="721237" y="721237"/>
                  </a:lnTo>
                  <a:lnTo>
                    <a:pt x="721237" y="0"/>
                  </a:lnTo>
                  <a:lnTo>
                    <a:pt x="0" y="0"/>
                  </a:lnTo>
                  <a:close/>
                </a:path>
              </a:pathLst>
            </a:custGeom>
            <a:solidFill>
              <a:srgbClr val="000000">
                <a:alpha val="0"/>
              </a:srgbClr>
            </a:solidFill>
          </p:spPr>
        </p:sp>
      </p:grpSp>
      <p:sp>
        <p:nvSpPr>
          <p:cNvPr name="TextBox 41" id="41"/>
          <p:cNvSpPr txBox="true"/>
          <p:nvPr/>
        </p:nvSpPr>
        <p:spPr>
          <a:xfrm rot="0">
            <a:off x="4707122" y="269024"/>
            <a:ext cx="9897780" cy="904418"/>
          </a:xfrm>
          <a:prstGeom prst="rect">
            <a:avLst/>
          </a:prstGeom>
        </p:spPr>
        <p:txBody>
          <a:bodyPr anchor="t" rtlCol="false" tIns="0" lIns="0" bIns="0" rIns="0">
            <a:spAutoFit/>
          </a:bodyPr>
          <a:lstStyle/>
          <a:p>
            <a:pPr algn="l">
              <a:lnSpc>
                <a:spcPts val="7278"/>
              </a:lnSpc>
            </a:pPr>
            <a:r>
              <a:rPr lang="en-US" b="true" sz="5198" spc="25">
                <a:solidFill>
                  <a:srgbClr val="000000"/>
                </a:solidFill>
                <a:latin typeface="DM Sans Bold"/>
                <a:ea typeface="DM Sans Bold"/>
                <a:cs typeface="DM Sans Bold"/>
                <a:sym typeface="DM Sans Bold"/>
              </a:rPr>
              <a:t>Testing and QualityInspection</a:t>
            </a:r>
          </a:p>
        </p:txBody>
      </p:sp>
      <p:sp>
        <p:nvSpPr>
          <p:cNvPr name="TextBox 42" id="42"/>
          <p:cNvSpPr txBox="true"/>
          <p:nvPr/>
        </p:nvSpPr>
        <p:spPr>
          <a:xfrm rot="0">
            <a:off x="3882904" y="1373619"/>
            <a:ext cx="2914612" cy="2632653"/>
          </a:xfrm>
          <a:prstGeom prst="rect">
            <a:avLst/>
          </a:prstGeom>
        </p:spPr>
        <p:txBody>
          <a:bodyPr anchor="t" rtlCol="false" tIns="0" lIns="0" bIns="0" rIns="0">
            <a:spAutoFit/>
          </a:bodyPr>
          <a:lstStyle/>
          <a:p>
            <a:pPr algn="l">
              <a:lnSpc>
                <a:spcPts val="7129"/>
              </a:lnSpc>
            </a:pPr>
            <a:r>
              <a:rPr lang="en-US" b="true" sz="2851">
                <a:solidFill>
                  <a:srgbClr val="000000"/>
                </a:solidFill>
                <a:latin typeface="DM Sans Bold"/>
                <a:ea typeface="DM Sans Bold"/>
                <a:cs typeface="DM Sans Bold"/>
                <a:sym typeface="DM Sans Bold"/>
              </a:rPr>
              <a:t>Material Testing Final Inspection CMM Inspection</a:t>
            </a:r>
          </a:p>
        </p:txBody>
      </p:sp>
      <p:sp>
        <p:nvSpPr>
          <p:cNvPr name="TextBox 43" id="43"/>
          <p:cNvSpPr txBox="true"/>
          <p:nvPr/>
        </p:nvSpPr>
        <p:spPr>
          <a:xfrm rot="0">
            <a:off x="3882904" y="4208726"/>
            <a:ext cx="3380289" cy="2612527"/>
          </a:xfrm>
          <a:prstGeom prst="rect">
            <a:avLst/>
          </a:prstGeom>
        </p:spPr>
        <p:txBody>
          <a:bodyPr anchor="t" rtlCol="false" tIns="0" lIns="0" bIns="0" rIns="0">
            <a:spAutoFit/>
          </a:bodyPr>
          <a:lstStyle/>
          <a:p>
            <a:pPr algn="l">
              <a:lnSpc>
                <a:spcPts val="7129"/>
              </a:lnSpc>
            </a:pPr>
            <a:r>
              <a:rPr lang="en-US" b="true" sz="2851">
                <a:solidFill>
                  <a:srgbClr val="000000"/>
                </a:solidFill>
                <a:latin typeface="DM Sans Bold"/>
                <a:ea typeface="DM Sans Bold"/>
                <a:cs typeface="DM Sans Bold"/>
                <a:sym typeface="DM Sans Bold"/>
              </a:rPr>
              <a:t>Traceability</a:t>
            </a:r>
          </a:p>
          <a:p>
            <a:pPr algn="l">
              <a:lnSpc>
                <a:spcPts val="7129"/>
              </a:lnSpc>
            </a:pPr>
            <a:r>
              <a:rPr lang="en-US" b="true" sz="2851">
                <a:solidFill>
                  <a:srgbClr val="000000"/>
                </a:solidFill>
                <a:latin typeface="DM Sans Bold"/>
                <a:ea typeface="DM Sans Bold"/>
                <a:cs typeface="DM Sans Bold"/>
                <a:sym typeface="DM Sans Bold"/>
              </a:rPr>
              <a:t>Salt Spray Testing</a:t>
            </a:r>
          </a:p>
          <a:p>
            <a:pPr algn="l">
              <a:lnSpc>
                <a:spcPts val="6977"/>
              </a:lnSpc>
            </a:pPr>
            <a:r>
              <a:rPr lang="en-US" b="true" sz="2791">
                <a:solidFill>
                  <a:srgbClr val="000000"/>
                </a:solidFill>
                <a:latin typeface="DM Sans Bold"/>
                <a:ea typeface="DM Sans Bold"/>
                <a:cs typeface="DM Sans Bold"/>
                <a:sym typeface="DM Sans Bold"/>
              </a:rPr>
              <a:t>Welding Inspection</a:t>
            </a:r>
          </a:p>
        </p:txBody>
      </p:sp>
      <p:sp>
        <p:nvSpPr>
          <p:cNvPr name="TextBox 44" id="44"/>
          <p:cNvSpPr txBox="true"/>
          <p:nvPr/>
        </p:nvSpPr>
        <p:spPr>
          <a:xfrm rot="0">
            <a:off x="3486760" y="5442175"/>
            <a:ext cx="55007" cy="287493"/>
          </a:xfrm>
          <a:prstGeom prst="rect">
            <a:avLst/>
          </a:prstGeom>
        </p:spPr>
        <p:txBody>
          <a:bodyPr anchor="t" rtlCol="false" tIns="0" lIns="0" bIns="0" rIns="0">
            <a:spAutoFit/>
          </a:bodyPr>
          <a:lstStyle/>
          <a:p>
            <a:pPr algn="l">
              <a:lnSpc>
                <a:spcPts val="2243"/>
              </a:lnSpc>
            </a:pPr>
            <a:r>
              <a:rPr lang="en-US" sz="1602">
                <a:solidFill>
                  <a:srgbClr val="000000"/>
                </a:solidFill>
                <a:latin typeface="DM Sans"/>
                <a:ea typeface="DM Sans"/>
                <a:cs typeface="DM Sans"/>
                <a:sym typeface="DM Sans"/>
              </a:rPr>
              <a:t>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183179" y="1786061"/>
            <a:ext cx="6961765" cy="8494824"/>
            <a:chOff x="0" y="0"/>
            <a:chExt cx="9282354" cy="11326432"/>
          </a:xfrm>
        </p:grpSpPr>
        <p:sp>
          <p:nvSpPr>
            <p:cNvPr name="Freeform 3" id="3"/>
            <p:cNvSpPr/>
            <p:nvPr/>
          </p:nvSpPr>
          <p:spPr>
            <a:xfrm flipH="false" flipV="false" rot="0">
              <a:off x="0" y="0"/>
              <a:ext cx="9282303" cy="11326495"/>
            </a:xfrm>
            <a:custGeom>
              <a:avLst/>
              <a:gdLst/>
              <a:ahLst/>
              <a:cxnLst/>
              <a:rect r="r" b="b" t="t" l="l"/>
              <a:pathLst>
                <a:path h="11326495" w="9282303">
                  <a:moveTo>
                    <a:pt x="0" y="0"/>
                  </a:moveTo>
                  <a:lnTo>
                    <a:pt x="9282303" y="0"/>
                  </a:lnTo>
                  <a:lnTo>
                    <a:pt x="9282303" y="11326495"/>
                  </a:lnTo>
                  <a:lnTo>
                    <a:pt x="0" y="11326495"/>
                  </a:lnTo>
                  <a:lnTo>
                    <a:pt x="0" y="0"/>
                  </a:lnTo>
                  <a:close/>
                </a:path>
              </a:pathLst>
            </a:custGeom>
            <a:blipFill>
              <a:blip r:embed="rId2"/>
              <a:stretch>
                <a:fillRect l="-11357" t="0" r="-11270" b="0"/>
              </a:stretch>
            </a:blipFill>
          </p:spPr>
        </p:sp>
      </p:grpSp>
      <p:grpSp>
        <p:nvGrpSpPr>
          <p:cNvPr name="Group 4" id="4"/>
          <p:cNvGrpSpPr/>
          <p:nvPr/>
        </p:nvGrpSpPr>
        <p:grpSpPr>
          <a:xfrm rot="0">
            <a:off x="1760106" y="2493826"/>
            <a:ext cx="1111758" cy="937784"/>
            <a:chOff x="0" y="0"/>
            <a:chExt cx="1111758" cy="937781"/>
          </a:xfrm>
        </p:grpSpPr>
        <p:sp>
          <p:nvSpPr>
            <p:cNvPr name="Freeform 5" id="5"/>
            <p:cNvSpPr/>
            <p:nvPr/>
          </p:nvSpPr>
          <p:spPr>
            <a:xfrm flipH="false" flipV="false" rot="0">
              <a:off x="-23" y="-4"/>
              <a:ext cx="1111795" cy="937699"/>
            </a:xfrm>
            <a:custGeom>
              <a:avLst/>
              <a:gdLst/>
              <a:ahLst/>
              <a:cxnLst/>
              <a:rect r="r" b="b" t="t" l="l"/>
              <a:pathLst>
                <a:path h="937699" w="1111795">
                  <a:moveTo>
                    <a:pt x="7516" y="92206"/>
                  </a:moveTo>
                  <a:cubicBezTo>
                    <a:pt x="63523" y="171073"/>
                    <a:pt x="122070" y="248034"/>
                    <a:pt x="180237" y="324996"/>
                  </a:cubicBezTo>
                  <a:cubicBezTo>
                    <a:pt x="208177" y="362207"/>
                    <a:pt x="236625" y="399164"/>
                    <a:pt x="264946" y="436375"/>
                  </a:cubicBezTo>
                  <a:cubicBezTo>
                    <a:pt x="283615" y="460759"/>
                    <a:pt x="308761" y="485778"/>
                    <a:pt x="321969" y="513718"/>
                  </a:cubicBezTo>
                  <a:cubicBezTo>
                    <a:pt x="320191" y="506860"/>
                    <a:pt x="318032" y="499748"/>
                    <a:pt x="316254" y="492890"/>
                  </a:cubicBezTo>
                  <a:cubicBezTo>
                    <a:pt x="315873" y="487556"/>
                    <a:pt x="320953" y="485016"/>
                    <a:pt x="315492" y="493271"/>
                  </a:cubicBezTo>
                  <a:cubicBezTo>
                    <a:pt x="311936" y="498986"/>
                    <a:pt x="308253" y="504701"/>
                    <a:pt x="304697" y="510797"/>
                  </a:cubicBezTo>
                  <a:cubicBezTo>
                    <a:pt x="292124" y="530863"/>
                    <a:pt x="279932" y="550929"/>
                    <a:pt x="267359" y="570614"/>
                  </a:cubicBezTo>
                  <a:cubicBezTo>
                    <a:pt x="234720" y="623319"/>
                    <a:pt x="201700" y="675897"/>
                    <a:pt x="169060" y="728855"/>
                  </a:cubicBezTo>
                  <a:cubicBezTo>
                    <a:pt x="145692" y="766066"/>
                    <a:pt x="120927" y="802642"/>
                    <a:pt x="99464" y="840615"/>
                  </a:cubicBezTo>
                  <a:cubicBezTo>
                    <a:pt x="70381" y="891415"/>
                    <a:pt x="109497" y="953391"/>
                    <a:pt x="170203" y="934087"/>
                  </a:cubicBezTo>
                  <a:cubicBezTo>
                    <a:pt x="238403" y="912243"/>
                    <a:pt x="305205" y="882525"/>
                    <a:pt x="372261" y="857125"/>
                  </a:cubicBezTo>
                  <a:cubicBezTo>
                    <a:pt x="490371" y="812040"/>
                    <a:pt x="608101" y="767209"/>
                    <a:pt x="726211" y="722124"/>
                  </a:cubicBezTo>
                  <a:cubicBezTo>
                    <a:pt x="822731" y="685294"/>
                    <a:pt x="919633" y="648338"/>
                    <a:pt x="1016280" y="611508"/>
                  </a:cubicBezTo>
                  <a:cubicBezTo>
                    <a:pt x="1034187" y="604650"/>
                    <a:pt x="1052221" y="598300"/>
                    <a:pt x="1069747" y="591061"/>
                  </a:cubicBezTo>
                  <a:cubicBezTo>
                    <a:pt x="1124611" y="569217"/>
                    <a:pt x="1125373" y="501907"/>
                    <a:pt x="1074446" y="476126"/>
                  </a:cubicBezTo>
                  <a:cubicBezTo>
                    <a:pt x="901472" y="387988"/>
                    <a:pt x="723036" y="308867"/>
                    <a:pt x="547903" y="225429"/>
                  </a:cubicBezTo>
                  <a:cubicBezTo>
                    <a:pt x="441476" y="175010"/>
                    <a:pt x="335304" y="124464"/>
                    <a:pt x="229005" y="74045"/>
                  </a:cubicBezTo>
                  <a:cubicBezTo>
                    <a:pt x="180872" y="51058"/>
                    <a:pt x="133119" y="24896"/>
                    <a:pt x="83589" y="5211"/>
                  </a:cubicBezTo>
                  <a:cubicBezTo>
                    <a:pt x="25804" y="-18030"/>
                    <a:pt x="-17249" y="41025"/>
                    <a:pt x="7516" y="92206"/>
                  </a:cubicBezTo>
                  <a:cubicBezTo>
                    <a:pt x="30884" y="140212"/>
                    <a:pt x="102639" y="98302"/>
                    <a:pt x="79271" y="50296"/>
                  </a:cubicBezTo>
                  <a:cubicBezTo>
                    <a:pt x="78255" y="48137"/>
                    <a:pt x="77112" y="45978"/>
                    <a:pt x="76350" y="44200"/>
                  </a:cubicBezTo>
                  <a:cubicBezTo>
                    <a:pt x="78128" y="51058"/>
                    <a:pt x="80287" y="58170"/>
                    <a:pt x="82065" y="65028"/>
                  </a:cubicBezTo>
                  <a:cubicBezTo>
                    <a:pt x="79906" y="68965"/>
                    <a:pt x="77747" y="72902"/>
                    <a:pt x="75588" y="76839"/>
                  </a:cubicBezTo>
                  <a:cubicBezTo>
                    <a:pt x="68730" y="78617"/>
                    <a:pt x="61618" y="80776"/>
                    <a:pt x="54760" y="82554"/>
                  </a:cubicBezTo>
                  <a:cubicBezTo>
                    <a:pt x="50061" y="82935"/>
                    <a:pt x="42568" y="76458"/>
                    <a:pt x="53363" y="81538"/>
                  </a:cubicBezTo>
                  <a:cubicBezTo>
                    <a:pt x="59078" y="84078"/>
                    <a:pt x="64793" y="86872"/>
                    <a:pt x="70889" y="89793"/>
                  </a:cubicBezTo>
                  <a:cubicBezTo>
                    <a:pt x="92733" y="100207"/>
                    <a:pt x="114323" y="110621"/>
                    <a:pt x="136167" y="120908"/>
                  </a:cubicBezTo>
                  <a:cubicBezTo>
                    <a:pt x="207542" y="154944"/>
                    <a:pt x="279424" y="188980"/>
                    <a:pt x="350798" y="223015"/>
                  </a:cubicBezTo>
                  <a:cubicBezTo>
                    <a:pt x="523137" y="305057"/>
                    <a:pt x="695350" y="386972"/>
                    <a:pt x="867689" y="469014"/>
                  </a:cubicBezTo>
                  <a:cubicBezTo>
                    <a:pt x="918617" y="493398"/>
                    <a:pt x="970052" y="517655"/>
                    <a:pt x="1020979" y="542039"/>
                  </a:cubicBezTo>
                  <a:cubicBezTo>
                    <a:pt x="1025297" y="544198"/>
                    <a:pt x="1031774" y="548897"/>
                    <a:pt x="1036473" y="549151"/>
                  </a:cubicBezTo>
                  <a:cubicBezTo>
                    <a:pt x="1052602" y="550929"/>
                    <a:pt x="1040410" y="508638"/>
                    <a:pt x="1048284" y="510797"/>
                  </a:cubicBezTo>
                  <a:cubicBezTo>
                    <a:pt x="1041426" y="509019"/>
                    <a:pt x="1020979" y="521211"/>
                    <a:pt x="1014883" y="523751"/>
                  </a:cubicBezTo>
                  <a:cubicBezTo>
                    <a:pt x="860196" y="582806"/>
                    <a:pt x="705129" y="641988"/>
                    <a:pt x="550443" y="701042"/>
                  </a:cubicBezTo>
                  <a:cubicBezTo>
                    <a:pt x="464971" y="733681"/>
                    <a:pt x="379627" y="766193"/>
                    <a:pt x="294156" y="798832"/>
                  </a:cubicBezTo>
                  <a:cubicBezTo>
                    <a:pt x="247547" y="816739"/>
                    <a:pt x="195477" y="830709"/>
                    <a:pt x="150899" y="853315"/>
                  </a:cubicBezTo>
                  <a:cubicBezTo>
                    <a:pt x="147724" y="854712"/>
                    <a:pt x="146200" y="855093"/>
                    <a:pt x="143660" y="854712"/>
                  </a:cubicBezTo>
                  <a:cubicBezTo>
                    <a:pt x="150518" y="856490"/>
                    <a:pt x="157630" y="858649"/>
                    <a:pt x="164488" y="860427"/>
                  </a:cubicBezTo>
                  <a:cubicBezTo>
                    <a:pt x="242340" y="897003"/>
                    <a:pt x="158773" y="895225"/>
                    <a:pt x="169568" y="886208"/>
                  </a:cubicBezTo>
                  <a:cubicBezTo>
                    <a:pt x="170965" y="885192"/>
                    <a:pt x="171727" y="881890"/>
                    <a:pt x="173124" y="880493"/>
                  </a:cubicBezTo>
                  <a:cubicBezTo>
                    <a:pt x="178459" y="873635"/>
                    <a:pt x="182396" y="865507"/>
                    <a:pt x="187095" y="857887"/>
                  </a:cubicBezTo>
                  <a:cubicBezTo>
                    <a:pt x="202208" y="833884"/>
                    <a:pt x="216940" y="809881"/>
                    <a:pt x="231926" y="785878"/>
                  </a:cubicBezTo>
                  <a:cubicBezTo>
                    <a:pt x="269645" y="725299"/>
                    <a:pt x="307364" y="664848"/>
                    <a:pt x="344702" y="604650"/>
                  </a:cubicBezTo>
                  <a:cubicBezTo>
                    <a:pt x="366546" y="569217"/>
                    <a:pt x="414679" y="516258"/>
                    <a:pt x="394232" y="472189"/>
                  </a:cubicBezTo>
                  <a:cubicBezTo>
                    <a:pt x="382802" y="447424"/>
                    <a:pt x="360069" y="425326"/>
                    <a:pt x="343940" y="403736"/>
                  </a:cubicBezTo>
                  <a:cubicBezTo>
                    <a:pt x="317778" y="369319"/>
                    <a:pt x="291489" y="335029"/>
                    <a:pt x="265708" y="300612"/>
                  </a:cubicBezTo>
                  <a:cubicBezTo>
                    <a:pt x="203224" y="217936"/>
                    <a:pt x="140358" y="135259"/>
                    <a:pt x="80033" y="50677"/>
                  </a:cubicBezTo>
                  <a:cubicBezTo>
                    <a:pt x="48791" y="7370"/>
                    <a:pt x="-23345" y="48518"/>
                    <a:pt x="7516" y="92206"/>
                  </a:cubicBezTo>
                  <a:close/>
                </a:path>
              </a:pathLst>
            </a:custGeom>
            <a:solidFill>
              <a:srgbClr val="377684"/>
            </a:solidFill>
          </p:spPr>
        </p:sp>
      </p:grpSp>
      <p:grpSp>
        <p:nvGrpSpPr>
          <p:cNvPr name="Group 6" id="6"/>
          <p:cNvGrpSpPr/>
          <p:nvPr/>
        </p:nvGrpSpPr>
        <p:grpSpPr>
          <a:xfrm rot="0">
            <a:off x="1824961" y="3989937"/>
            <a:ext cx="1111758" cy="937784"/>
            <a:chOff x="0" y="0"/>
            <a:chExt cx="1111758" cy="937781"/>
          </a:xfrm>
        </p:grpSpPr>
        <p:sp>
          <p:nvSpPr>
            <p:cNvPr name="Freeform 7" id="7"/>
            <p:cNvSpPr/>
            <p:nvPr/>
          </p:nvSpPr>
          <p:spPr>
            <a:xfrm flipH="false" flipV="false" rot="0">
              <a:off x="-23" y="-4"/>
              <a:ext cx="1111795" cy="937699"/>
            </a:xfrm>
            <a:custGeom>
              <a:avLst/>
              <a:gdLst/>
              <a:ahLst/>
              <a:cxnLst/>
              <a:rect r="r" b="b" t="t" l="l"/>
              <a:pathLst>
                <a:path h="937699" w="1111795">
                  <a:moveTo>
                    <a:pt x="7516" y="92206"/>
                  </a:moveTo>
                  <a:cubicBezTo>
                    <a:pt x="63523" y="171073"/>
                    <a:pt x="122070" y="248035"/>
                    <a:pt x="180237" y="324996"/>
                  </a:cubicBezTo>
                  <a:cubicBezTo>
                    <a:pt x="208177" y="362207"/>
                    <a:pt x="236625" y="399164"/>
                    <a:pt x="264946" y="436375"/>
                  </a:cubicBezTo>
                  <a:cubicBezTo>
                    <a:pt x="283615" y="460759"/>
                    <a:pt x="308761" y="485778"/>
                    <a:pt x="321969" y="513718"/>
                  </a:cubicBezTo>
                  <a:cubicBezTo>
                    <a:pt x="320191" y="506860"/>
                    <a:pt x="318032" y="499748"/>
                    <a:pt x="316254" y="492890"/>
                  </a:cubicBezTo>
                  <a:cubicBezTo>
                    <a:pt x="315873" y="487556"/>
                    <a:pt x="320953" y="485016"/>
                    <a:pt x="315492" y="493271"/>
                  </a:cubicBezTo>
                  <a:cubicBezTo>
                    <a:pt x="311936" y="498986"/>
                    <a:pt x="308253" y="504701"/>
                    <a:pt x="304697" y="510797"/>
                  </a:cubicBezTo>
                  <a:cubicBezTo>
                    <a:pt x="292124" y="530863"/>
                    <a:pt x="279932" y="550929"/>
                    <a:pt x="267359" y="570614"/>
                  </a:cubicBezTo>
                  <a:cubicBezTo>
                    <a:pt x="234720" y="623319"/>
                    <a:pt x="201700" y="675897"/>
                    <a:pt x="169060" y="728856"/>
                  </a:cubicBezTo>
                  <a:cubicBezTo>
                    <a:pt x="145692" y="766066"/>
                    <a:pt x="120927" y="802642"/>
                    <a:pt x="99464" y="840615"/>
                  </a:cubicBezTo>
                  <a:cubicBezTo>
                    <a:pt x="70381" y="891415"/>
                    <a:pt x="109497" y="953391"/>
                    <a:pt x="170203" y="934087"/>
                  </a:cubicBezTo>
                  <a:cubicBezTo>
                    <a:pt x="238403" y="912243"/>
                    <a:pt x="305205" y="882525"/>
                    <a:pt x="372261" y="857125"/>
                  </a:cubicBezTo>
                  <a:cubicBezTo>
                    <a:pt x="490371" y="812040"/>
                    <a:pt x="608101" y="767209"/>
                    <a:pt x="726211" y="722125"/>
                  </a:cubicBezTo>
                  <a:cubicBezTo>
                    <a:pt x="822731" y="685295"/>
                    <a:pt x="919633" y="648338"/>
                    <a:pt x="1016280" y="611508"/>
                  </a:cubicBezTo>
                  <a:cubicBezTo>
                    <a:pt x="1034187" y="604650"/>
                    <a:pt x="1052221" y="598300"/>
                    <a:pt x="1069747" y="591061"/>
                  </a:cubicBezTo>
                  <a:cubicBezTo>
                    <a:pt x="1124611" y="569217"/>
                    <a:pt x="1125373" y="501907"/>
                    <a:pt x="1074446" y="476126"/>
                  </a:cubicBezTo>
                  <a:cubicBezTo>
                    <a:pt x="901472" y="387988"/>
                    <a:pt x="723036" y="308867"/>
                    <a:pt x="547903" y="225429"/>
                  </a:cubicBezTo>
                  <a:cubicBezTo>
                    <a:pt x="441476" y="175010"/>
                    <a:pt x="335304" y="124464"/>
                    <a:pt x="229005" y="74045"/>
                  </a:cubicBezTo>
                  <a:cubicBezTo>
                    <a:pt x="180872" y="51058"/>
                    <a:pt x="133119" y="24896"/>
                    <a:pt x="83589" y="5211"/>
                  </a:cubicBezTo>
                  <a:cubicBezTo>
                    <a:pt x="25804" y="-18030"/>
                    <a:pt x="-17249" y="41025"/>
                    <a:pt x="7516" y="92206"/>
                  </a:cubicBezTo>
                  <a:cubicBezTo>
                    <a:pt x="30884" y="140212"/>
                    <a:pt x="102639" y="98302"/>
                    <a:pt x="79271" y="50296"/>
                  </a:cubicBezTo>
                  <a:cubicBezTo>
                    <a:pt x="78255" y="48137"/>
                    <a:pt x="77112" y="45978"/>
                    <a:pt x="76350" y="44200"/>
                  </a:cubicBezTo>
                  <a:cubicBezTo>
                    <a:pt x="78128" y="51058"/>
                    <a:pt x="80287" y="58170"/>
                    <a:pt x="82065" y="65028"/>
                  </a:cubicBezTo>
                  <a:cubicBezTo>
                    <a:pt x="79906" y="68965"/>
                    <a:pt x="77747" y="72902"/>
                    <a:pt x="75588" y="76839"/>
                  </a:cubicBezTo>
                  <a:cubicBezTo>
                    <a:pt x="68730" y="78617"/>
                    <a:pt x="61618" y="80776"/>
                    <a:pt x="54760" y="82554"/>
                  </a:cubicBezTo>
                  <a:cubicBezTo>
                    <a:pt x="50061" y="82935"/>
                    <a:pt x="42568" y="76458"/>
                    <a:pt x="53363" y="81538"/>
                  </a:cubicBezTo>
                  <a:cubicBezTo>
                    <a:pt x="59078" y="84078"/>
                    <a:pt x="64793" y="86872"/>
                    <a:pt x="70889" y="89793"/>
                  </a:cubicBezTo>
                  <a:cubicBezTo>
                    <a:pt x="92733" y="100207"/>
                    <a:pt x="114323" y="110621"/>
                    <a:pt x="136167" y="120908"/>
                  </a:cubicBezTo>
                  <a:cubicBezTo>
                    <a:pt x="207542" y="154944"/>
                    <a:pt x="279424" y="188980"/>
                    <a:pt x="350798" y="223016"/>
                  </a:cubicBezTo>
                  <a:cubicBezTo>
                    <a:pt x="523137" y="305057"/>
                    <a:pt x="695350" y="386972"/>
                    <a:pt x="867690" y="469014"/>
                  </a:cubicBezTo>
                  <a:cubicBezTo>
                    <a:pt x="918617" y="493398"/>
                    <a:pt x="970052" y="517655"/>
                    <a:pt x="1020979" y="542039"/>
                  </a:cubicBezTo>
                  <a:cubicBezTo>
                    <a:pt x="1025297" y="544198"/>
                    <a:pt x="1031774" y="548897"/>
                    <a:pt x="1036473" y="549151"/>
                  </a:cubicBezTo>
                  <a:cubicBezTo>
                    <a:pt x="1052602" y="550929"/>
                    <a:pt x="1040410" y="508638"/>
                    <a:pt x="1048284" y="510797"/>
                  </a:cubicBezTo>
                  <a:cubicBezTo>
                    <a:pt x="1041426" y="509019"/>
                    <a:pt x="1020979" y="521211"/>
                    <a:pt x="1014883" y="523751"/>
                  </a:cubicBezTo>
                  <a:cubicBezTo>
                    <a:pt x="860196" y="582806"/>
                    <a:pt x="705129" y="641988"/>
                    <a:pt x="550443" y="701043"/>
                  </a:cubicBezTo>
                  <a:cubicBezTo>
                    <a:pt x="464971" y="733682"/>
                    <a:pt x="379627" y="766193"/>
                    <a:pt x="294156" y="798832"/>
                  </a:cubicBezTo>
                  <a:cubicBezTo>
                    <a:pt x="247547" y="816739"/>
                    <a:pt x="195477" y="830709"/>
                    <a:pt x="150899" y="853315"/>
                  </a:cubicBezTo>
                  <a:cubicBezTo>
                    <a:pt x="147724" y="854712"/>
                    <a:pt x="146200" y="855093"/>
                    <a:pt x="143660" y="854712"/>
                  </a:cubicBezTo>
                  <a:cubicBezTo>
                    <a:pt x="150518" y="856490"/>
                    <a:pt x="157630" y="858649"/>
                    <a:pt x="164488" y="860427"/>
                  </a:cubicBezTo>
                  <a:cubicBezTo>
                    <a:pt x="242340" y="897003"/>
                    <a:pt x="158773" y="895225"/>
                    <a:pt x="169568" y="886208"/>
                  </a:cubicBezTo>
                  <a:cubicBezTo>
                    <a:pt x="170965" y="885192"/>
                    <a:pt x="171728" y="881890"/>
                    <a:pt x="173124" y="880493"/>
                  </a:cubicBezTo>
                  <a:cubicBezTo>
                    <a:pt x="178459" y="873635"/>
                    <a:pt x="182396" y="865507"/>
                    <a:pt x="187095" y="857887"/>
                  </a:cubicBezTo>
                  <a:cubicBezTo>
                    <a:pt x="202208" y="833884"/>
                    <a:pt x="216940" y="809881"/>
                    <a:pt x="231926" y="785878"/>
                  </a:cubicBezTo>
                  <a:cubicBezTo>
                    <a:pt x="269645" y="725300"/>
                    <a:pt x="307364" y="664848"/>
                    <a:pt x="344702" y="604650"/>
                  </a:cubicBezTo>
                  <a:cubicBezTo>
                    <a:pt x="366546" y="569217"/>
                    <a:pt x="414679" y="516258"/>
                    <a:pt x="394232" y="472189"/>
                  </a:cubicBezTo>
                  <a:cubicBezTo>
                    <a:pt x="382802" y="447424"/>
                    <a:pt x="360069" y="425326"/>
                    <a:pt x="343940" y="403736"/>
                  </a:cubicBezTo>
                  <a:cubicBezTo>
                    <a:pt x="317778" y="369319"/>
                    <a:pt x="291489" y="335029"/>
                    <a:pt x="265708" y="300612"/>
                  </a:cubicBezTo>
                  <a:cubicBezTo>
                    <a:pt x="203224" y="217936"/>
                    <a:pt x="140358" y="135259"/>
                    <a:pt x="80033" y="50677"/>
                  </a:cubicBezTo>
                  <a:cubicBezTo>
                    <a:pt x="48791" y="7370"/>
                    <a:pt x="-23345" y="48518"/>
                    <a:pt x="7516" y="92206"/>
                  </a:cubicBezTo>
                  <a:close/>
                </a:path>
              </a:pathLst>
            </a:custGeom>
            <a:solidFill>
              <a:srgbClr val="377684"/>
            </a:solidFill>
          </p:spPr>
        </p:sp>
      </p:grpSp>
      <p:grpSp>
        <p:nvGrpSpPr>
          <p:cNvPr name="Group 8" id="8"/>
          <p:cNvGrpSpPr/>
          <p:nvPr/>
        </p:nvGrpSpPr>
        <p:grpSpPr>
          <a:xfrm rot="0">
            <a:off x="1889808" y="5486057"/>
            <a:ext cx="1111758" cy="937784"/>
            <a:chOff x="0" y="0"/>
            <a:chExt cx="1111758" cy="937781"/>
          </a:xfrm>
        </p:grpSpPr>
        <p:sp>
          <p:nvSpPr>
            <p:cNvPr name="Freeform 9" id="9"/>
            <p:cNvSpPr/>
            <p:nvPr/>
          </p:nvSpPr>
          <p:spPr>
            <a:xfrm flipH="false" flipV="false" rot="0">
              <a:off x="-23" y="-4"/>
              <a:ext cx="1111795" cy="937699"/>
            </a:xfrm>
            <a:custGeom>
              <a:avLst/>
              <a:gdLst/>
              <a:ahLst/>
              <a:cxnLst/>
              <a:rect r="r" b="b" t="t" l="l"/>
              <a:pathLst>
                <a:path h="937699" w="1111795">
                  <a:moveTo>
                    <a:pt x="7516" y="92206"/>
                  </a:moveTo>
                  <a:cubicBezTo>
                    <a:pt x="63523" y="171073"/>
                    <a:pt x="122070" y="248035"/>
                    <a:pt x="180237" y="324996"/>
                  </a:cubicBezTo>
                  <a:cubicBezTo>
                    <a:pt x="208177" y="362207"/>
                    <a:pt x="236625" y="399164"/>
                    <a:pt x="264946" y="436375"/>
                  </a:cubicBezTo>
                  <a:cubicBezTo>
                    <a:pt x="283615" y="460759"/>
                    <a:pt x="308761" y="485778"/>
                    <a:pt x="321969" y="513718"/>
                  </a:cubicBezTo>
                  <a:cubicBezTo>
                    <a:pt x="320191" y="506860"/>
                    <a:pt x="318032" y="499748"/>
                    <a:pt x="316254" y="492890"/>
                  </a:cubicBezTo>
                  <a:cubicBezTo>
                    <a:pt x="315873" y="487556"/>
                    <a:pt x="320953" y="485016"/>
                    <a:pt x="315492" y="493271"/>
                  </a:cubicBezTo>
                  <a:cubicBezTo>
                    <a:pt x="311936" y="498986"/>
                    <a:pt x="308253" y="504701"/>
                    <a:pt x="304697" y="510797"/>
                  </a:cubicBezTo>
                  <a:cubicBezTo>
                    <a:pt x="292124" y="530863"/>
                    <a:pt x="279932" y="550929"/>
                    <a:pt x="267359" y="570614"/>
                  </a:cubicBezTo>
                  <a:cubicBezTo>
                    <a:pt x="234720" y="623319"/>
                    <a:pt x="201700" y="675897"/>
                    <a:pt x="169060" y="728856"/>
                  </a:cubicBezTo>
                  <a:cubicBezTo>
                    <a:pt x="145692" y="766066"/>
                    <a:pt x="120927" y="802642"/>
                    <a:pt x="99464" y="840615"/>
                  </a:cubicBezTo>
                  <a:cubicBezTo>
                    <a:pt x="70381" y="891415"/>
                    <a:pt x="109497" y="953391"/>
                    <a:pt x="170203" y="934087"/>
                  </a:cubicBezTo>
                  <a:cubicBezTo>
                    <a:pt x="238403" y="912243"/>
                    <a:pt x="305205" y="882525"/>
                    <a:pt x="372261" y="857125"/>
                  </a:cubicBezTo>
                  <a:cubicBezTo>
                    <a:pt x="490371" y="812040"/>
                    <a:pt x="608101" y="767209"/>
                    <a:pt x="726211" y="722125"/>
                  </a:cubicBezTo>
                  <a:cubicBezTo>
                    <a:pt x="822731" y="685295"/>
                    <a:pt x="919633" y="648338"/>
                    <a:pt x="1016280" y="611508"/>
                  </a:cubicBezTo>
                  <a:cubicBezTo>
                    <a:pt x="1034187" y="604650"/>
                    <a:pt x="1052221" y="598300"/>
                    <a:pt x="1069747" y="591061"/>
                  </a:cubicBezTo>
                  <a:cubicBezTo>
                    <a:pt x="1124611" y="569217"/>
                    <a:pt x="1125373" y="501907"/>
                    <a:pt x="1074446" y="476126"/>
                  </a:cubicBezTo>
                  <a:cubicBezTo>
                    <a:pt x="901472" y="387988"/>
                    <a:pt x="723036" y="308867"/>
                    <a:pt x="547903" y="225429"/>
                  </a:cubicBezTo>
                  <a:cubicBezTo>
                    <a:pt x="441476" y="175010"/>
                    <a:pt x="335304" y="124464"/>
                    <a:pt x="229005" y="74045"/>
                  </a:cubicBezTo>
                  <a:cubicBezTo>
                    <a:pt x="180872" y="51058"/>
                    <a:pt x="133119" y="24896"/>
                    <a:pt x="83589" y="5211"/>
                  </a:cubicBezTo>
                  <a:cubicBezTo>
                    <a:pt x="25804" y="-18030"/>
                    <a:pt x="-17249" y="41025"/>
                    <a:pt x="7516" y="92206"/>
                  </a:cubicBezTo>
                  <a:cubicBezTo>
                    <a:pt x="30884" y="140212"/>
                    <a:pt x="102639" y="98302"/>
                    <a:pt x="79271" y="50296"/>
                  </a:cubicBezTo>
                  <a:cubicBezTo>
                    <a:pt x="78255" y="48137"/>
                    <a:pt x="77112" y="45978"/>
                    <a:pt x="76350" y="44200"/>
                  </a:cubicBezTo>
                  <a:cubicBezTo>
                    <a:pt x="78128" y="51058"/>
                    <a:pt x="80287" y="58170"/>
                    <a:pt x="82065" y="65028"/>
                  </a:cubicBezTo>
                  <a:cubicBezTo>
                    <a:pt x="79906" y="68965"/>
                    <a:pt x="77747" y="72902"/>
                    <a:pt x="75588" y="76839"/>
                  </a:cubicBezTo>
                  <a:cubicBezTo>
                    <a:pt x="68730" y="78617"/>
                    <a:pt x="61618" y="80776"/>
                    <a:pt x="54760" y="82554"/>
                  </a:cubicBezTo>
                  <a:cubicBezTo>
                    <a:pt x="50061" y="82935"/>
                    <a:pt x="42568" y="76458"/>
                    <a:pt x="53363" y="81538"/>
                  </a:cubicBezTo>
                  <a:cubicBezTo>
                    <a:pt x="59078" y="84078"/>
                    <a:pt x="64793" y="86872"/>
                    <a:pt x="70889" y="89793"/>
                  </a:cubicBezTo>
                  <a:cubicBezTo>
                    <a:pt x="92733" y="100207"/>
                    <a:pt x="114323" y="110621"/>
                    <a:pt x="136167" y="120908"/>
                  </a:cubicBezTo>
                  <a:cubicBezTo>
                    <a:pt x="207542" y="154944"/>
                    <a:pt x="279424" y="188980"/>
                    <a:pt x="350798" y="223016"/>
                  </a:cubicBezTo>
                  <a:cubicBezTo>
                    <a:pt x="523137" y="305057"/>
                    <a:pt x="695350" y="386972"/>
                    <a:pt x="867689" y="469014"/>
                  </a:cubicBezTo>
                  <a:cubicBezTo>
                    <a:pt x="918617" y="493398"/>
                    <a:pt x="970052" y="517655"/>
                    <a:pt x="1020979" y="542039"/>
                  </a:cubicBezTo>
                  <a:cubicBezTo>
                    <a:pt x="1025297" y="544198"/>
                    <a:pt x="1031774" y="548897"/>
                    <a:pt x="1036473" y="549151"/>
                  </a:cubicBezTo>
                  <a:cubicBezTo>
                    <a:pt x="1052602" y="550929"/>
                    <a:pt x="1040410" y="508638"/>
                    <a:pt x="1048284" y="510797"/>
                  </a:cubicBezTo>
                  <a:cubicBezTo>
                    <a:pt x="1041426" y="509019"/>
                    <a:pt x="1020979" y="521211"/>
                    <a:pt x="1014883" y="523751"/>
                  </a:cubicBezTo>
                  <a:cubicBezTo>
                    <a:pt x="860196" y="582806"/>
                    <a:pt x="705129" y="641988"/>
                    <a:pt x="550443" y="701043"/>
                  </a:cubicBezTo>
                  <a:cubicBezTo>
                    <a:pt x="464971" y="733682"/>
                    <a:pt x="379627" y="766193"/>
                    <a:pt x="294156" y="798832"/>
                  </a:cubicBezTo>
                  <a:cubicBezTo>
                    <a:pt x="247547" y="816739"/>
                    <a:pt x="195477" y="830709"/>
                    <a:pt x="150899" y="853315"/>
                  </a:cubicBezTo>
                  <a:cubicBezTo>
                    <a:pt x="147724" y="854712"/>
                    <a:pt x="146200" y="855093"/>
                    <a:pt x="143660" y="854712"/>
                  </a:cubicBezTo>
                  <a:cubicBezTo>
                    <a:pt x="150518" y="856490"/>
                    <a:pt x="157630" y="858649"/>
                    <a:pt x="164488" y="860427"/>
                  </a:cubicBezTo>
                  <a:cubicBezTo>
                    <a:pt x="242340" y="897003"/>
                    <a:pt x="158773" y="895225"/>
                    <a:pt x="169568" y="886208"/>
                  </a:cubicBezTo>
                  <a:cubicBezTo>
                    <a:pt x="170965" y="885192"/>
                    <a:pt x="171727" y="881890"/>
                    <a:pt x="173124" y="880493"/>
                  </a:cubicBezTo>
                  <a:cubicBezTo>
                    <a:pt x="178459" y="873635"/>
                    <a:pt x="182396" y="865507"/>
                    <a:pt x="187095" y="857887"/>
                  </a:cubicBezTo>
                  <a:cubicBezTo>
                    <a:pt x="202208" y="833884"/>
                    <a:pt x="216940" y="809881"/>
                    <a:pt x="231926" y="785878"/>
                  </a:cubicBezTo>
                  <a:cubicBezTo>
                    <a:pt x="269645" y="725300"/>
                    <a:pt x="307364" y="664848"/>
                    <a:pt x="344702" y="604650"/>
                  </a:cubicBezTo>
                  <a:cubicBezTo>
                    <a:pt x="366546" y="569217"/>
                    <a:pt x="414679" y="516258"/>
                    <a:pt x="394232" y="472189"/>
                  </a:cubicBezTo>
                  <a:cubicBezTo>
                    <a:pt x="382802" y="447424"/>
                    <a:pt x="360069" y="425326"/>
                    <a:pt x="343940" y="403736"/>
                  </a:cubicBezTo>
                  <a:cubicBezTo>
                    <a:pt x="317778" y="369319"/>
                    <a:pt x="291489" y="335029"/>
                    <a:pt x="265708" y="300612"/>
                  </a:cubicBezTo>
                  <a:cubicBezTo>
                    <a:pt x="203224" y="217936"/>
                    <a:pt x="140358" y="135259"/>
                    <a:pt x="80033" y="50677"/>
                  </a:cubicBezTo>
                  <a:cubicBezTo>
                    <a:pt x="48791" y="7370"/>
                    <a:pt x="-23345" y="48518"/>
                    <a:pt x="7516" y="92206"/>
                  </a:cubicBezTo>
                  <a:close/>
                </a:path>
              </a:pathLst>
            </a:custGeom>
            <a:solidFill>
              <a:srgbClr val="377684"/>
            </a:solidFill>
          </p:spPr>
        </p:sp>
      </p:grpSp>
      <p:grpSp>
        <p:nvGrpSpPr>
          <p:cNvPr name="Group 10" id="10"/>
          <p:cNvGrpSpPr/>
          <p:nvPr/>
        </p:nvGrpSpPr>
        <p:grpSpPr>
          <a:xfrm rot="0">
            <a:off x="1954663" y="6982168"/>
            <a:ext cx="1111758" cy="937784"/>
            <a:chOff x="0" y="0"/>
            <a:chExt cx="1111758" cy="937781"/>
          </a:xfrm>
        </p:grpSpPr>
        <p:sp>
          <p:nvSpPr>
            <p:cNvPr name="Freeform 11" id="11"/>
            <p:cNvSpPr/>
            <p:nvPr/>
          </p:nvSpPr>
          <p:spPr>
            <a:xfrm flipH="false" flipV="false" rot="0">
              <a:off x="-23" y="-4"/>
              <a:ext cx="1111795" cy="937699"/>
            </a:xfrm>
            <a:custGeom>
              <a:avLst/>
              <a:gdLst/>
              <a:ahLst/>
              <a:cxnLst/>
              <a:rect r="r" b="b" t="t" l="l"/>
              <a:pathLst>
                <a:path h="937699" w="1111795">
                  <a:moveTo>
                    <a:pt x="7516" y="92206"/>
                  </a:moveTo>
                  <a:cubicBezTo>
                    <a:pt x="63523" y="171073"/>
                    <a:pt x="122070" y="248035"/>
                    <a:pt x="180237" y="324996"/>
                  </a:cubicBezTo>
                  <a:cubicBezTo>
                    <a:pt x="208177" y="362207"/>
                    <a:pt x="236625" y="399164"/>
                    <a:pt x="264946" y="436375"/>
                  </a:cubicBezTo>
                  <a:cubicBezTo>
                    <a:pt x="283615" y="460759"/>
                    <a:pt x="308761" y="485778"/>
                    <a:pt x="321969" y="513718"/>
                  </a:cubicBezTo>
                  <a:cubicBezTo>
                    <a:pt x="320191" y="506860"/>
                    <a:pt x="318032" y="499748"/>
                    <a:pt x="316254" y="492890"/>
                  </a:cubicBezTo>
                  <a:cubicBezTo>
                    <a:pt x="315873" y="487556"/>
                    <a:pt x="320953" y="485016"/>
                    <a:pt x="315492" y="493271"/>
                  </a:cubicBezTo>
                  <a:cubicBezTo>
                    <a:pt x="311936" y="498986"/>
                    <a:pt x="308253" y="504701"/>
                    <a:pt x="304697" y="510797"/>
                  </a:cubicBezTo>
                  <a:cubicBezTo>
                    <a:pt x="292124" y="530863"/>
                    <a:pt x="279932" y="550929"/>
                    <a:pt x="267359" y="570614"/>
                  </a:cubicBezTo>
                  <a:cubicBezTo>
                    <a:pt x="234720" y="623319"/>
                    <a:pt x="201700" y="675897"/>
                    <a:pt x="169060" y="728856"/>
                  </a:cubicBezTo>
                  <a:cubicBezTo>
                    <a:pt x="145692" y="766066"/>
                    <a:pt x="120927" y="802642"/>
                    <a:pt x="99464" y="840615"/>
                  </a:cubicBezTo>
                  <a:cubicBezTo>
                    <a:pt x="70381" y="891415"/>
                    <a:pt x="109497" y="953391"/>
                    <a:pt x="170203" y="934087"/>
                  </a:cubicBezTo>
                  <a:cubicBezTo>
                    <a:pt x="238403" y="912243"/>
                    <a:pt x="305205" y="882525"/>
                    <a:pt x="372261" y="857125"/>
                  </a:cubicBezTo>
                  <a:cubicBezTo>
                    <a:pt x="490371" y="812040"/>
                    <a:pt x="608101" y="767209"/>
                    <a:pt x="726211" y="722125"/>
                  </a:cubicBezTo>
                  <a:cubicBezTo>
                    <a:pt x="822731" y="685295"/>
                    <a:pt x="919633" y="648338"/>
                    <a:pt x="1016280" y="611508"/>
                  </a:cubicBezTo>
                  <a:cubicBezTo>
                    <a:pt x="1034187" y="604650"/>
                    <a:pt x="1052221" y="598300"/>
                    <a:pt x="1069747" y="591061"/>
                  </a:cubicBezTo>
                  <a:cubicBezTo>
                    <a:pt x="1124611" y="569217"/>
                    <a:pt x="1125373" y="501907"/>
                    <a:pt x="1074446" y="476126"/>
                  </a:cubicBezTo>
                  <a:cubicBezTo>
                    <a:pt x="901472" y="387988"/>
                    <a:pt x="723036" y="308867"/>
                    <a:pt x="547903" y="225429"/>
                  </a:cubicBezTo>
                  <a:cubicBezTo>
                    <a:pt x="441476" y="175010"/>
                    <a:pt x="335304" y="124464"/>
                    <a:pt x="229005" y="74045"/>
                  </a:cubicBezTo>
                  <a:cubicBezTo>
                    <a:pt x="180872" y="51058"/>
                    <a:pt x="133119" y="24896"/>
                    <a:pt x="83589" y="5211"/>
                  </a:cubicBezTo>
                  <a:cubicBezTo>
                    <a:pt x="25804" y="-18030"/>
                    <a:pt x="-17249" y="41025"/>
                    <a:pt x="7516" y="92206"/>
                  </a:cubicBezTo>
                  <a:cubicBezTo>
                    <a:pt x="30884" y="140212"/>
                    <a:pt x="102639" y="98302"/>
                    <a:pt x="79271" y="50296"/>
                  </a:cubicBezTo>
                  <a:cubicBezTo>
                    <a:pt x="78255" y="48137"/>
                    <a:pt x="77112" y="45978"/>
                    <a:pt x="76350" y="44200"/>
                  </a:cubicBezTo>
                  <a:cubicBezTo>
                    <a:pt x="78128" y="51058"/>
                    <a:pt x="80287" y="58170"/>
                    <a:pt x="82065" y="65028"/>
                  </a:cubicBezTo>
                  <a:cubicBezTo>
                    <a:pt x="79906" y="68965"/>
                    <a:pt x="77747" y="72902"/>
                    <a:pt x="75588" y="76839"/>
                  </a:cubicBezTo>
                  <a:cubicBezTo>
                    <a:pt x="68730" y="78617"/>
                    <a:pt x="61618" y="80776"/>
                    <a:pt x="54760" y="82554"/>
                  </a:cubicBezTo>
                  <a:cubicBezTo>
                    <a:pt x="50061" y="82935"/>
                    <a:pt x="42568" y="76458"/>
                    <a:pt x="53363" y="81538"/>
                  </a:cubicBezTo>
                  <a:cubicBezTo>
                    <a:pt x="59078" y="84078"/>
                    <a:pt x="64793" y="86872"/>
                    <a:pt x="70889" y="89793"/>
                  </a:cubicBezTo>
                  <a:cubicBezTo>
                    <a:pt x="92733" y="100207"/>
                    <a:pt x="114323" y="110621"/>
                    <a:pt x="136167" y="120908"/>
                  </a:cubicBezTo>
                  <a:cubicBezTo>
                    <a:pt x="207542" y="154944"/>
                    <a:pt x="279424" y="188980"/>
                    <a:pt x="350798" y="223016"/>
                  </a:cubicBezTo>
                  <a:cubicBezTo>
                    <a:pt x="523137" y="305057"/>
                    <a:pt x="695350" y="386972"/>
                    <a:pt x="867689" y="469014"/>
                  </a:cubicBezTo>
                  <a:cubicBezTo>
                    <a:pt x="918617" y="493398"/>
                    <a:pt x="970052" y="517655"/>
                    <a:pt x="1020979" y="542039"/>
                  </a:cubicBezTo>
                  <a:cubicBezTo>
                    <a:pt x="1025297" y="544198"/>
                    <a:pt x="1031774" y="548897"/>
                    <a:pt x="1036473" y="549151"/>
                  </a:cubicBezTo>
                  <a:cubicBezTo>
                    <a:pt x="1052602" y="550929"/>
                    <a:pt x="1040410" y="508638"/>
                    <a:pt x="1048284" y="510797"/>
                  </a:cubicBezTo>
                  <a:cubicBezTo>
                    <a:pt x="1041426" y="509019"/>
                    <a:pt x="1020979" y="521211"/>
                    <a:pt x="1014883" y="523751"/>
                  </a:cubicBezTo>
                  <a:cubicBezTo>
                    <a:pt x="860196" y="582806"/>
                    <a:pt x="705129" y="641988"/>
                    <a:pt x="550443" y="701043"/>
                  </a:cubicBezTo>
                  <a:cubicBezTo>
                    <a:pt x="464971" y="733682"/>
                    <a:pt x="379627" y="766194"/>
                    <a:pt x="294156" y="798832"/>
                  </a:cubicBezTo>
                  <a:cubicBezTo>
                    <a:pt x="247547" y="816739"/>
                    <a:pt x="195477" y="830709"/>
                    <a:pt x="150899" y="853315"/>
                  </a:cubicBezTo>
                  <a:cubicBezTo>
                    <a:pt x="147724" y="854712"/>
                    <a:pt x="146200" y="855093"/>
                    <a:pt x="143660" y="854712"/>
                  </a:cubicBezTo>
                  <a:cubicBezTo>
                    <a:pt x="150518" y="856490"/>
                    <a:pt x="157630" y="858649"/>
                    <a:pt x="164488" y="860427"/>
                  </a:cubicBezTo>
                  <a:cubicBezTo>
                    <a:pt x="242340" y="897003"/>
                    <a:pt x="158773" y="895225"/>
                    <a:pt x="169568" y="886208"/>
                  </a:cubicBezTo>
                  <a:cubicBezTo>
                    <a:pt x="170965" y="885192"/>
                    <a:pt x="171727" y="881890"/>
                    <a:pt x="173124" y="880493"/>
                  </a:cubicBezTo>
                  <a:cubicBezTo>
                    <a:pt x="178459" y="873635"/>
                    <a:pt x="182396" y="865507"/>
                    <a:pt x="187095" y="857887"/>
                  </a:cubicBezTo>
                  <a:cubicBezTo>
                    <a:pt x="202208" y="833884"/>
                    <a:pt x="216940" y="809881"/>
                    <a:pt x="231926" y="785879"/>
                  </a:cubicBezTo>
                  <a:cubicBezTo>
                    <a:pt x="269645" y="725300"/>
                    <a:pt x="307364" y="664848"/>
                    <a:pt x="344702" y="604650"/>
                  </a:cubicBezTo>
                  <a:cubicBezTo>
                    <a:pt x="366546" y="569217"/>
                    <a:pt x="414679" y="516258"/>
                    <a:pt x="394232" y="472189"/>
                  </a:cubicBezTo>
                  <a:cubicBezTo>
                    <a:pt x="382802" y="447424"/>
                    <a:pt x="360069" y="425326"/>
                    <a:pt x="343940" y="403736"/>
                  </a:cubicBezTo>
                  <a:cubicBezTo>
                    <a:pt x="317778" y="369319"/>
                    <a:pt x="291489" y="335029"/>
                    <a:pt x="265708" y="300612"/>
                  </a:cubicBezTo>
                  <a:cubicBezTo>
                    <a:pt x="203224" y="217936"/>
                    <a:pt x="140358" y="135259"/>
                    <a:pt x="80033" y="50677"/>
                  </a:cubicBezTo>
                  <a:cubicBezTo>
                    <a:pt x="48791" y="7370"/>
                    <a:pt x="-23345" y="48518"/>
                    <a:pt x="7516" y="92206"/>
                  </a:cubicBezTo>
                  <a:close/>
                </a:path>
              </a:pathLst>
            </a:custGeom>
            <a:solidFill>
              <a:srgbClr val="377684"/>
            </a:solidFill>
          </p:spPr>
        </p:sp>
      </p:grpSp>
      <p:grpSp>
        <p:nvGrpSpPr>
          <p:cNvPr name="Group 12" id="12"/>
          <p:cNvGrpSpPr/>
          <p:nvPr/>
        </p:nvGrpSpPr>
        <p:grpSpPr>
          <a:xfrm rot="0">
            <a:off x="2019519" y="8478279"/>
            <a:ext cx="1111758" cy="937784"/>
            <a:chOff x="0" y="0"/>
            <a:chExt cx="1111758" cy="937781"/>
          </a:xfrm>
        </p:grpSpPr>
        <p:sp>
          <p:nvSpPr>
            <p:cNvPr name="Freeform 13" id="13"/>
            <p:cNvSpPr/>
            <p:nvPr/>
          </p:nvSpPr>
          <p:spPr>
            <a:xfrm flipH="false" flipV="false" rot="0">
              <a:off x="-23" y="-4"/>
              <a:ext cx="1111795" cy="937699"/>
            </a:xfrm>
            <a:custGeom>
              <a:avLst/>
              <a:gdLst/>
              <a:ahLst/>
              <a:cxnLst/>
              <a:rect r="r" b="b" t="t" l="l"/>
              <a:pathLst>
                <a:path h="937699" w="1111795">
                  <a:moveTo>
                    <a:pt x="7516" y="92206"/>
                  </a:moveTo>
                  <a:cubicBezTo>
                    <a:pt x="63523" y="171073"/>
                    <a:pt x="122070" y="248035"/>
                    <a:pt x="180237" y="324996"/>
                  </a:cubicBezTo>
                  <a:cubicBezTo>
                    <a:pt x="208177" y="362207"/>
                    <a:pt x="236625" y="399164"/>
                    <a:pt x="264946" y="436375"/>
                  </a:cubicBezTo>
                  <a:cubicBezTo>
                    <a:pt x="283615" y="460759"/>
                    <a:pt x="308761" y="485778"/>
                    <a:pt x="321969" y="513718"/>
                  </a:cubicBezTo>
                  <a:cubicBezTo>
                    <a:pt x="320191" y="506860"/>
                    <a:pt x="318032" y="499748"/>
                    <a:pt x="316254" y="492890"/>
                  </a:cubicBezTo>
                  <a:cubicBezTo>
                    <a:pt x="315873" y="487556"/>
                    <a:pt x="320953" y="485016"/>
                    <a:pt x="315492" y="493271"/>
                  </a:cubicBezTo>
                  <a:cubicBezTo>
                    <a:pt x="311936" y="498986"/>
                    <a:pt x="308253" y="504701"/>
                    <a:pt x="304697" y="510797"/>
                  </a:cubicBezTo>
                  <a:cubicBezTo>
                    <a:pt x="292124" y="530863"/>
                    <a:pt x="279932" y="550929"/>
                    <a:pt x="267359" y="570614"/>
                  </a:cubicBezTo>
                  <a:cubicBezTo>
                    <a:pt x="234720" y="623319"/>
                    <a:pt x="201700" y="675897"/>
                    <a:pt x="169060" y="728856"/>
                  </a:cubicBezTo>
                  <a:cubicBezTo>
                    <a:pt x="145692" y="766066"/>
                    <a:pt x="120927" y="802642"/>
                    <a:pt x="99464" y="840615"/>
                  </a:cubicBezTo>
                  <a:cubicBezTo>
                    <a:pt x="70381" y="891415"/>
                    <a:pt x="109497" y="953391"/>
                    <a:pt x="170203" y="934087"/>
                  </a:cubicBezTo>
                  <a:cubicBezTo>
                    <a:pt x="238403" y="912243"/>
                    <a:pt x="305205" y="882525"/>
                    <a:pt x="372261" y="857125"/>
                  </a:cubicBezTo>
                  <a:cubicBezTo>
                    <a:pt x="490371" y="812040"/>
                    <a:pt x="608101" y="767209"/>
                    <a:pt x="726211" y="722125"/>
                  </a:cubicBezTo>
                  <a:cubicBezTo>
                    <a:pt x="822731" y="685295"/>
                    <a:pt x="919633" y="648338"/>
                    <a:pt x="1016280" y="611508"/>
                  </a:cubicBezTo>
                  <a:cubicBezTo>
                    <a:pt x="1034187" y="604650"/>
                    <a:pt x="1052221" y="598300"/>
                    <a:pt x="1069747" y="591061"/>
                  </a:cubicBezTo>
                  <a:cubicBezTo>
                    <a:pt x="1124611" y="569217"/>
                    <a:pt x="1125373" y="501907"/>
                    <a:pt x="1074446" y="476126"/>
                  </a:cubicBezTo>
                  <a:cubicBezTo>
                    <a:pt x="901472" y="387988"/>
                    <a:pt x="723036" y="308867"/>
                    <a:pt x="547903" y="225429"/>
                  </a:cubicBezTo>
                  <a:cubicBezTo>
                    <a:pt x="441476" y="175010"/>
                    <a:pt x="335304" y="124464"/>
                    <a:pt x="229005" y="74045"/>
                  </a:cubicBezTo>
                  <a:cubicBezTo>
                    <a:pt x="180872" y="51058"/>
                    <a:pt x="133119" y="24896"/>
                    <a:pt x="83589" y="5211"/>
                  </a:cubicBezTo>
                  <a:cubicBezTo>
                    <a:pt x="25804" y="-18030"/>
                    <a:pt x="-17249" y="41025"/>
                    <a:pt x="7516" y="92206"/>
                  </a:cubicBezTo>
                  <a:cubicBezTo>
                    <a:pt x="30884" y="140212"/>
                    <a:pt x="102639" y="98302"/>
                    <a:pt x="79271" y="50296"/>
                  </a:cubicBezTo>
                  <a:cubicBezTo>
                    <a:pt x="78255" y="48137"/>
                    <a:pt x="77112" y="45978"/>
                    <a:pt x="76350" y="44200"/>
                  </a:cubicBezTo>
                  <a:cubicBezTo>
                    <a:pt x="78128" y="51058"/>
                    <a:pt x="80287" y="58170"/>
                    <a:pt x="82065" y="65028"/>
                  </a:cubicBezTo>
                  <a:cubicBezTo>
                    <a:pt x="79906" y="68965"/>
                    <a:pt x="77747" y="72902"/>
                    <a:pt x="75588" y="76839"/>
                  </a:cubicBezTo>
                  <a:cubicBezTo>
                    <a:pt x="68730" y="78617"/>
                    <a:pt x="61618" y="80776"/>
                    <a:pt x="54760" y="82554"/>
                  </a:cubicBezTo>
                  <a:cubicBezTo>
                    <a:pt x="50061" y="82935"/>
                    <a:pt x="42568" y="76458"/>
                    <a:pt x="53363" y="81538"/>
                  </a:cubicBezTo>
                  <a:cubicBezTo>
                    <a:pt x="59078" y="84078"/>
                    <a:pt x="64793" y="86872"/>
                    <a:pt x="70889" y="89793"/>
                  </a:cubicBezTo>
                  <a:cubicBezTo>
                    <a:pt x="92733" y="100207"/>
                    <a:pt x="114323" y="110621"/>
                    <a:pt x="136167" y="120908"/>
                  </a:cubicBezTo>
                  <a:cubicBezTo>
                    <a:pt x="207542" y="154944"/>
                    <a:pt x="279424" y="188980"/>
                    <a:pt x="350798" y="223016"/>
                  </a:cubicBezTo>
                  <a:cubicBezTo>
                    <a:pt x="523137" y="305057"/>
                    <a:pt x="695350" y="386972"/>
                    <a:pt x="867689" y="469014"/>
                  </a:cubicBezTo>
                  <a:cubicBezTo>
                    <a:pt x="918617" y="493398"/>
                    <a:pt x="970052" y="517655"/>
                    <a:pt x="1020979" y="542039"/>
                  </a:cubicBezTo>
                  <a:cubicBezTo>
                    <a:pt x="1025297" y="544198"/>
                    <a:pt x="1031774" y="548897"/>
                    <a:pt x="1036473" y="549151"/>
                  </a:cubicBezTo>
                  <a:cubicBezTo>
                    <a:pt x="1052602" y="550929"/>
                    <a:pt x="1040410" y="508638"/>
                    <a:pt x="1048284" y="510797"/>
                  </a:cubicBezTo>
                  <a:cubicBezTo>
                    <a:pt x="1041426" y="509019"/>
                    <a:pt x="1020979" y="521211"/>
                    <a:pt x="1014883" y="523751"/>
                  </a:cubicBezTo>
                  <a:cubicBezTo>
                    <a:pt x="860196" y="582806"/>
                    <a:pt x="705129" y="641988"/>
                    <a:pt x="550443" y="701043"/>
                  </a:cubicBezTo>
                  <a:cubicBezTo>
                    <a:pt x="464971" y="733682"/>
                    <a:pt x="379627" y="766193"/>
                    <a:pt x="294156" y="798832"/>
                  </a:cubicBezTo>
                  <a:cubicBezTo>
                    <a:pt x="247547" y="816739"/>
                    <a:pt x="195477" y="830709"/>
                    <a:pt x="150899" y="853315"/>
                  </a:cubicBezTo>
                  <a:cubicBezTo>
                    <a:pt x="147724" y="854712"/>
                    <a:pt x="146200" y="855093"/>
                    <a:pt x="143660" y="854712"/>
                  </a:cubicBezTo>
                  <a:cubicBezTo>
                    <a:pt x="150518" y="856490"/>
                    <a:pt x="157630" y="858649"/>
                    <a:pt x="164488" y="860427"/>
                  </a:cubicBezTo>
                  <a:cubicBezTo>
                    <a:pt x="242340" y="897003"/>
                    <a:pt x="158773" y="895225"/>
                    <a:pt x="169568" y="886208"/>
                  </a:cubicBezTo>
                  <a:cubicBezTo>
                    <a:pt x="170965" y="885192"/>
                    <a:pt x="171727" y="881890"/>
                    <a:pt x="173124" y="880493"/>
                  </a:cubicBezTo>
                  <a:cubicBezTo>
                    <a:pt x="178459" y="873635"/>
                    <a:pt x="182396" y="865507"/>
                    <a:pt x="187095" y="857887"/>
                  </a:cubicBezTo>
                  <a:cubicBezTo>
                    <a:pt x="202208" y="833884"/>
                    <a:pt x="216940" y="809881"/>
                    <a:pt x="231926" y="785878"/>
                  </a:cubicBezTo>
                  <a:cubicBezTo>
                    <a:pt x="269645" y="725300"/>
                    <a:pt x="307364" y="664848"/>
                    <a:pt x="344702" y="604650"/>
                  </a:cubicBezTo>
                  <a:cubicBezTo>
                    <a:pt x="366546" y="569217"/>
                    <a:pt x="414679" y="516258"/>
                    <a:pt x="394232" y="472189"/>
                  </a:cubicBezTo>
                  <a:cubicBezTo>
                    <a:pt x="382802" y="447424"/>
                    <a:pt x="360069" y="425326"/>
                    <a:pt x="343940" y="403736"/>
                  </a:cubicBezTo>
                  <a:cubicBezTo>
                    <a:pt x="317778" y="369319"/>
                    <a:pt x="291489" y="335029"/>
                    <a:pt x="265708" y="300612"/>
                  </a:cubicBezTo>
                  <a:cubicBezTo>
                    <a:pt x="203224" y="217936"/>
                    <a:pt x="140358" y="135259"/>
                    <a:pt x="80033" y="50677"/>
                  </a:cubicBezTo>
                  <a:cubicBezTo>
                    <a:pt x="48791" y="7370"/>
                    <a:pt x="-23345" y="48518"/>
                    <a:pt x="7516" y="92206"/>
                  </a:cubicBezTo>
                  <a:close/>
                </a:path>
              </a:pathLst>
            </a:custGeom>
            <a:solidFill>
              <a:srgbClr val="377684"/>
            </a:solidFill>
          </p:spPr>
        </p:sp>
      </p:grpSp>
      <p:grpSp>
        <p:nvGrpSpPr>
          <p:cNvPr name="Group 14" id="14"/>
          <p:cNvGrpSpPr/>
          <p:nvPr/>
        </p:nvGrpSpPr>
        <p:grpSpPr>
          <a:xfrm rot="0">
            <a:off x="0" y="28937"/>
            <a:ext cx="2914650" cy="876300"/>
            <a:chOff x="0" y="0"/>
            <a:chExt cx="3886200" cy="1168400"/>
          </a:xfrm>
        </p:grpSpPr>
        <p:sp>
          <p:nvSpPr>
            <p:cNvPr name="Freeform 15" id="15"/>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3"/>
              <a:stretch>
                <a:fillRect l="0" t="-54438" r="0" b="-67301"/>
              </a:stretch>
            </a:blipFill>
          </p:spPr>
        </p:sp>
      </p:grpSp>
      <p:grpSp>
        <p:nvGrpSpPr>
          <p:cNvPr name="Group 16" id="16"/>
          <p:cNvGrpSpPr/>
          <p:nvPr/>
        </p:nvGrpSpPr>
        <p:grpSpPr>
          <a:xfrm rot="0">
            <a:off x="1734826" y="2475776"/>
            <a:ext cx="1152106" cy="973531"/>
            <a:chOff x="0" y="0"/>
            <a:chExt cx="1152106" cy="973531"/>
          </a:xfrm>
        </p:grpSpPr>
        <p:sp>
          <p:nvSpPr>
            <p:cNvPr name="Freeform 17" id="17"/>
            <p:cNvSpPr/>
            <p:nvPr/>
          </p:nvSpPr>
          <p:spPr>
            <a:xfrm flipH="false" flipV="false" rot="0">
              <a:off x="0" y="0"/>
              <a:ext cx="1152140" cy="973580"/>
            </a:xfrm>
            <a:custGeom>
              <a:avLst/>
              <a:gdLst/>
              <a:ahLst/>
              <a:cxnLst/>
              <a:rect r="r" b="b" t="t" l="l"/>
              <a:pathLst>
                <a:path h="973580" w="1152140">
                  <a:moveTo>
                    <a:pt x="0" y="973580"/>
                  </a:moveTo>
                  <a:lnTo>
                    <a:pt x="1152140" y="973580"/>
                  </a:lnTo>
                  <a:lnTo>
                    <a:pt x="1152140" y="0"/>
                  </a:lnTo>
                  <a:lnTo>
                    <a:pt x="0" y="0"/>
                  </a:lnTo>
                  <a:close/>
                </a:path>
              </a:pathLst>
            </a:custGeom>
            <a:solidFill>
              <a:srgbClr val="000000">
                <a:alpha val="0"/>
              </a:srgbClr>
            </a:solidFill>
          </p:spPr>
        </p:sp>
      </p:grpSp>
      <p:grpSp>
        <p:nvGrpSpPr>
          <p:cNvPr name="Group 18" id="18"/>
          <p:cNvGrpSpPr/>
          <p:nvPr/>
        </p:nvGrpSpPr>
        <p:grpSpPr>
          <a:xfrm rot="0">
            <a:off x="1799682" y="3971887"/>
            <a:ext cx="1152106" cy="973531"/>
            <a:chOff x="0" y="0"/>
            <a:chExt cx="1152106" cy="973531"/>
          </a:xfrm>
        </p:grpSpPr>
        <p:sp>
          <p:nvSpPr>
            <p:cNvPr name="Freeform 19" id="19"/>
            <p:cNvSpPr/>
            <p:nvPr/>
          </p:nvSpPr>
          <p:spPr>
            <a:xfrm flipH="false" flipV="false" rot="0">
              <a:off x="0" y="0"/>
              <a:ext cx="1152140" cy="973580"/>
            </a:xfrm>
            <a:custGeom>
              <a:avLst/>
              <a:gdLst/>
              <a:ahLst/>
              <a:cxnLst/>
              <a:rect r="r" b="b" t="t" l="l"/>
              <a:pathLst>
                <a:path h="973580" w="1152140">
                  <a:moveTo>
                    <a:pt x="0" y="973580"/>
                  </a:moveTo>
                  <a:lnTo>
                    <a:pt x="1152140" y="973580"/>
                  </a:lnTo>
                  <a:lnTo>
                    <a:pt x="1152140" y="0"/>
                  </a:lnTo>
                  <a:lnTo>
                    <a:pt x="0" y="0"/>
                  </a:lnTo>
                  <a:close/>
                </a:path>
              </a:pathLst>
            </a:custGeom>
            <a:solidFill>
              <a:srgbClr val="000000">
                <a:alpha val="0"/>
              </a:srgbClr>
            </a:solidFill>
          </p:spPr>
        </p:sp>
      </p:grpSp>
      <p:grpSp>
        <p:nvGrpSpPr>
          <p:cNvPr name="Group 20" id="20"/>
          <p:cNvGrpSpPr/>
          <p:nvPr/>
        </p:nvGrpSpPr>
        <p:grpSpPr>
          <a:xfrm rot="0">
            <a:off x="1864538" y="5467998"/>
            <a:ext cx="1152106" cy="973531"/>
            <a:chOff x="0" y="0"/>
            <a:chExt cx="1152106" cy="973531"/>
          </a:xfrm>
        </p:grpSpPr>
        <p:sp>
          <p:nvSpPr>
            <p:cNvPr name="Freeform 21" id="21"/>
            <p:cNvSpPr/>
            <p:nvPr/>
          </p:nvSpPr>
          <p:spPr>
            <a:xfrm flipH="false" flipV="false" rot="0">
              <a:off x="0" y="0"/>
              <a:ext cx="1152140" cy="973580"/>
            </a:xfrm>
            <a:custGeom>
              <a:avLst/>
              <a:gdLst/>
              <a:ahLst/>
              <a:cxnLst/>
              <a:rect r="r" b="b" t="t" l="l"/>
              <a:pathLst>
                <a:path h="973580" w="1152140">
                  <a:moveTo>
                    <a:pt x="0" y="973580"/>
                  </a:moveTo>
                  <a:lnTo>
                    <a:pt x="1152140" y="973580"/>
                  </a:lnTo>
                  <a:lnTo>
                    <a:pt x="1152140" y="0"/>
                  </a:lnTo>
                  <a:lnTo>
                    <a:pt x="0" y="0"/>
                  </a:lnTo>
                  <a:close/>
                </a:path>
              </a:pathLst>
            </a:custGeom>
            <a:solidFill>
              <a:srgbClr val="000000">
                <a:alpha val="0"/>
              </a:srgbClr>
            </a:solidFill>
          </p:spPr>
        </p:sp>
      </p:grpSp>
      <p:grpSp>
        <p:nvGrpSpPr>
          <p:cNvPr name="Group 22" id="22"/>
          <p:cNvGrpSpPr/>
          <p:nvPr/>
        </p:nvGrpSpPr>
        <p:grpSpPr>
          <a:xfrm rot="0">
            <a:off x="1929394" y="6964108"/>
            <a:ext cx="1152106" cy="973531"/>
            <a:chOff x="0" y="0"/>
            <a:chExt cx="1152106" cy="973531"/>
          </a:xfrm>
        </p:grpSpPr>
        <p:sp>
          <p:nvSpPr>
            <p:cNvPr name="Freeform 23" id="23"/>
            <p:cNvSpPr/>
            <p:nvPr/>
          </p:nvSpPr>
          <p:spPr>
            <a:xfrm flipH="false" flipV="false" rot="0">
              <a:off x="0" y="0"/>
              <a:ext cx="1152140" cy="973580"/>
            </a:xfrm>
            <a:custGeom>
              <a:avLst/>
              <a:gdLst/>
              <a:ahLst/>
              <a:cxnLst/>
              <a:rect r="r" b="b" t="t" l="l"/>
              <a:pathLst>
                <a:path h="973580" w="1152140">
                  <a:moveTo>
                    <a:pt x="0" y="973580"/>
                  </a:moveTo>
                  <a:lnTo>
                    <a:pt x="1152140" y="973580"/>
                  </a:lnTo>
                  <a:lnTo>
                    <a:pt x="1152140" y="0"/>
                  </a:lnTo>
                  <a:lnTo>
                    <a:pt x="0" y="0"/>
                  </a:lnTo>
                  <a:close/>
                </a:path>
              </a:pathLst>
            </a:custGeom>
            <a:solidFill>
              <a:srgbClr val="000000">
                <a:alpha val="0"/>
              </a:srgbClr>
            </a:solidFill>
          </p:spPr>
        </p:sp>
      </p:grpSp>
      <p:grpSp>
        <p:nvGrpSpPr>
          <p:cNvPr name="Group 24" id="24"/>
          <p:cNvGrpSpPr/>
          <p:nvPr/>
        </p:nvGrpSpPr>
        <p:grpSpPr>
          <a:xfrm rot="0">
            <a:off x="1994240" y="8460229"/>
            <a:ext cx="1152106" cy="973531"/>
            <a:chOff x="0" y="0"/>
            <a:chExt cx="1152106" cy="973531"/>
          </a:xfrm>
        </p:grpSpPr>
        <p:sp>
          <p:nvSpPr>
            <p:cNvPr name="Freeform 25" id="25"/>
            <p:cNvSpPr/>
            <p:nvPr/>
          </p:nvSpPr>
          <p:spPr>
            <a:xfrm flipH="false" flipV="false" rot="0">
              <a:off x="0" y="0"/>
              <a:ext cx="1152140" cy="973580"/>
            </a:xfrm>
            <a:custGeom>
              <a:avLst/>
              <a:gdLst/>
              <a:ahLst/>
              <a:cxnLst/>
              <a:rect r="r" b="b" t="t" l="l"/>
              <a:pathLst>
                <a:path h="973580" w="1152140">
                  <a:moveTo>
                    <a:pt x="0" y="973580"/>
                  </a:moveTo>
                  <a:lnTo>
                    <a:pt x="1152140" y="973580"/>
                  </a:lnTo>
                  <a:lnTo>
                    <a:pt x="1152140" y="0"/>
                  </a:lnTo>
                  <a:lnTo>
                    <a:pt x="0" y="0"/>
                  </a:lnTo>
                  <a:close/>
                </a:path>
              </a:pathLst>
            </a:custGeom>
            <a:solidFill>
              <a:srgbClr val="000000">
                <a:alpha val="0"/>
              </a:srgbClr>
            </a:solidFill>
          </p:spPr>
        </p:sp>
      </p:grpSp>
      <p:sp>
        <p:nvSpPr>
          <p:cNvPr name="TextBox 26" id="26"/>
          <p:cNvSpPr txBox="true"/>
          <p:nvPr/>
        </p:nvSpPr>
        <p:spPr>
          <a:xfrm rot="0">
            <a:off x="5064890" y="96203"/>
            <a:ext cx="9027462" cy="1005878"/>
          </a:xfrm>
          <a:prstGeom prst="rect">
            <a:avLst/>
          </a:prstGeom>
        </p:spPr>
        <p:txBody>
          <a:bodyPr anchor="t" rtlCol="false" tIns="0" lIns="0" bIns="0" rIns="0">
            <a:spAutoFit/>
          </a:bodyPr>
          <a:lstStyle/>
          <a:p>
            <a:pPr algn="l">
              <a:lnSpc>
                <a:spcPts val="8019"/>
              </a:lnSpc>
            </a:pPr>
            <a:r>
              <a:rPr lang="en-US" b="true" sz="5728">
                <a:solidFill>
                  <a:srgbClr val="000000"/>
                </a:solidFill>
                <a:latin typeface="DM Sans Bold"/>
                <a:ea typeface="DM Sans Bold"/>
                <a:cs typeface="DM Sans Bold"/>
                <a:sym typeface="DM Sans Bold"/>
              </a:rPr>
              <a:t>SOFTWARE CAPABILITIES</a:t>
            </a:r>
          </a:p>
        </p:txBody>
      </p:sp>
      <p:sp>
        <p:nvSpPr>
          <p:cNvPr name="TextBox 27" id="27"/>
          <p:cNvSpPr txBox="true"/>
          <p:nvPr/>
        </p:nvSpPr>
        <p:spPr>
          <a:xfrm rot="0">
            <a:off x="3331731" y="1938252"/>
            <a:ext cx="4259837" cy="7412746"/>
          </a:xfrm>
          <a:prstGeom prst="rect">
            <a:avLst/>
          </a:prstGeom>
        </p:spPr>
        <p:txBody>
          <a:bodyPr anchor="t" rtlCol="false" tIns="0" lIns="0" bIns="0" rIns="0">
            <a:spAutoFit/>
          </a:bodyPr>
          <a:lstStyle/>
          <a:p>
            <a:pPr algn="l">
              <a:lnSpc>
                <a:spcPts val="12324"/>
              </a:lnSpc>
            </a:pPr>
            <a:r>
              <a:rPr lang="en-US" b="true" sz="5994">
                <a:solidFill>
                  <a:srgbClr val="000000"/>
                </a:solidFill>
                <a:latin typeface="DM Sans Bold"/>
                <a:ea typeface="DM Sans Bold"/>
                <a:cs typeface="DM Sans Bold"/>
                <a:sym typeface="DM Sans Bold"/>
              </a:rPr>
              <a:t>SolidWorks AutoCAD</a:t>
            </a:r>
          </a:p>
          <a:p>
            <a:pPr algn="l">
              <a:lnSpc>
                <a:spcPts val="10142"/>
              </a:lnSpc>
            </a:pPr>
            <a:r>
              <a:rPr lang="en-US" b="true" sz="5994">
                <a:solidFill>
                  <a:srgbClr val="000000"/>
                </a:solidFill>
                <a:latin typeface="DM Sans Bold"/>
                <a:ea typeface="DM Sans Bold"/>
                <a:cs typeface="DM Sans Bold"/>
                <a:sym typeface="DM Sans Bold"/>
              </a:rPr>
              <a:t>CATIA</a:t>
            </a:r>
          </a:p>
          <a:p>
            <a:pPr algn="l">
              <a:lnSpc>
                <a:spcPts val="13829"/>
              </a:lnSpc>
            </a:pPr>
            <a:r>
              <a:rPr lang="en-US" b="true" sz="5994">
                <a:solidFill>
                  <a:srgbClr val="000000"/>
                </a:solidFill>
                <a:latin typeface="DM Sans Bold"/>
                <a:ea typeface="DM Sans Bold"/>
                <a:cs typeface="DM Sans Bold"/>
                <a:sym typeface="DM Sans Bold"/>
              </a:rPr>
              <a:t>ANSYS</a:t>
            </a:r>
          </a:p>
          <a:p>
            <a:pPr algn="l">
              <a:lnSpc>
                <a:spcPts val="9315"/>
              </a:lnSpc>
            </a:pPr>
            <a:r>
              <a:rPr lang="en-US" b="true" sz="5994">
                <a:solidFill>
                  <a:srgbClr val="000000"/>
                </a:solidFill>
                <a:latin typeface="DM Sans Bold"/>
                <a:ea typeface="DM Sans Bold"/>
                <a:cs typeface="DM Sans Bold"/>
                <a:sym typeface="DM Sans Bold"/>
              </a:rPr>
              <a:t>Creo</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27760" y="2533421"/>
            <a:ext cx="16130797" cy="7190242"/>
            <a:chOff x="0" y="0"/>
            <a:chExt cx="21507729" cy="9586989"/>
          </a:xfrm>
        </p:grpSpPr>
        <p:sp>
          <p:nvSpPr>
            <p:cNvPr name="Freeform 3" id="3"/>
            <p:cNvSpPr/>
            <p:nvPr/>
          </p:nvSpPr>
          <p:spPr>
            <a:xfrm flipH="false" flipV="false" rot="0">
              <a:off x="0" y="0"/>
              <a:ext cx="21507704" cy="9586976"/>
            </a:xfrm>
            <a:custGeom>
              <a:avLst/>
              <a:gdLst/>
              <a:ahLst/>
              <a:cxnLst/>
              <a:rect r="r" b="b" t="t" l="l"/>
              <a:pathLst>
                <a:path h="9586976" w="21507704">
                  <a:moveTo>
                    <a:pt x="0" y="0"/>
                  </a:moveTo>
                  <a:lnTo>
                    <a:pt x="21507704" y="0"/>
                  </a:lnTo>
                  <a:lnTo>
                    <a:pt x="21507704" y="9586976"/>
                  </a:lnTo>
                  <a:lnTo>
                    <a:pt x="0" y="9586976"/>
                  </a:lnTo>
                  <a:lnTo>
                    <a:pt x="0" y="0"/>
                  </a:lnTo>
                  <a:close/>
                </a:path>
              </a:pathLst>
            </a:custGeom>
            <a:blipFill>
              <a:blip r:embed="rId2"/>
              <a:stretch>
                <a:fillRect l="0" t="0" r="0" b="0"/>
              </a:stretch>
            </a:blipFill>
          </p:spPr>
        </p:sp>
      </p:grpSp>
      <p:grpSp>
        <p:nvGrpSpPr>
          <p:cNvPr name="Group 4" id="4"/>
          <p:cNvGrpSpPr/>
          <p:nvPr/>
        </p:nvGrpSpPr>
        <p:grpSpPr>
          <a:xfrm rot="0">
            <a:off x="0" y="28937"/>
            <a:ext cx="2914650" cy="876300"/>
            <a:chOff x="0" y="0"/>
            <a:chExt cx="3886200" cy="1168400"/>
          </a:xfrm>
        </p:grpSpPr>
        <p:sp>
          <p:nvSpPr>
            <p:cNvPr name="Freeform 5" id="5"/>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3"/>
              <a:stretch>
                <a:fillRect l="0" t="-54438" r="0" b="-67301"/>
              </a:stretch>
            </a:blipFill>
          </p:spPr>
        </p:sp>
      </p:grpSp>
      <p:sp>
        <p:nvSpPr>
          <p:cNvPr name="TextBox 6" id="6"/>
          <p:cNvSpPr txBox="true"/>
          <p:nvPr/>
        </p:nvSpPr>
        <p:spPr>
          <a:xfrm rot="0">
            <a:off x="4349839" y="51854"/>
            <a:ext cx="10376735" cy="1978857"/>
          </a:xfrm>
          <a:prstGeom prst="rect">
            <a:avLst/>
          </a:prstGeom>
        </p:spPr>
        <p:txBody>
          <a:bodyPr anchor="t" rtlCol="false" tIns="0" lIns="0" bIns="0" rIns="0">
            <a:spAutoFit/>
          </a:bodyPr>
          <a:lstStyle/>
          <a:p>
            <a:pPr algn="ctr">
              <a:lnSpc>
                <a:spcPts val="7846"/>
              </a:lnSpc>
            </a:pPr>
            <a:r>
              <a:rPr lang="en-US" b="true" sz="5640">
                <a:solidFill>
                  <a:srgbClr val="000000"/>
                </a:solidFill>
                <a:latin typeface="DM Sans Bold"/>
                <a:ea typeface="DM Sans Bold"/>
                <a:cs typeface="DM Sans Bold"/>
                <a:sym typeface="DM Sans Bold"/>
              </a:rPr>
              <a:t>MANUFACTURING FACILITIES &amp; PLANT OVERVIEW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380753" y="2214905"/>
            <a:ext cx="8039100" cy="5038725"/>
            <a:chOff x="0" y="0"/>
            <a:chExt cx="10718800" cy="6718300"/>
          </a:xfrm>
        </p:grpSpPr>
        <p:sp>
          <p:nvSpPr>
            <p:cNvPr name="Freeform 3" id="3"/>
            <p:cNvSpPr/>
            <p:nvPr/>
          </p:nvSpPr>
          <p:spPr>
            <a:xfrm flipH="false" flipV="false" rot="0">
              <a:off x="0" y="0"/>
              <a:ext cx="10718800" cy="6718300"/>
            </a:xfrm>
            <a:custGeom>
              <a:avLst/>
              <a:gdLst/>
              <a:ahLst/>
              <a:cxnLst/>
              <a:rect r="r" b="b" t="t" l="l"/>
              <a:pathLst>
                <a:path h="6718300" w="10718800">
                  <a:moveTo>
                    <a:pt x="0" y="0"/>
                  </a:moveTo>
                  <a:lnTo>
                    <a:pt x="10718800" y="0"/>
                  </a:lnTo>
                  <a:lnTo>
                    <a:pt x="10718800" y="6718300"/>
                  </a:lnTo>
                  <a:lnTo>
                    <a:pt x="0" y="6718300"/>
                  </a:lnTo>
                  <a:lnTo>
                    <a:pt x="0" y="0"/>
                  </a:lnTo>
                  <a:close/>
                </a:path>
              </a:pathLst>
            </a:custGeom>
            <a:blipFill>
              <a:blip r:embed="rId2"/>
              <a:stretch>
                <a:fillRect l="0" t="0" r="0" b="-6238"/>
              </a:stretch>
            </a:blipFill>
          </p:spPr>
        </p:sp>
      </p:grpSp>
      <p:grpSp>
        <p:nvGrpSpPr>
          <p:cNvPr name="Group 4" id="4"/>
          <p:cNvGrpSpPr/>
          <p:nvPr/>
        </p:nvGrpSpPr>
        <p:grpSpPr>
          <a:xfrm rot="0">
            <a:off x="1178195" y="2761488"/>
            <a:ext cx="193253" cy="193253"/>
            <a:chOff x="0" y="0"/>
            <a:chExt cx="193256" cy="193256"/>
          </a:xfrm>
        </p:grpSpPr>
        <p:sp>
          <p:nvSpPr>
            <p:cNvPr name="Freeform 5" id="5"/>
            <p:cNvSpPr/>
            <p:nvPr/>
          </p:nvSpPr>
          <p:spPr>
            <a:xfrm flipH="false" flipV="false" rot="0">
              <a:off x="0" y="0"/>
              <a:ext cx="193298" cy="193297"/>
            </a:xfrm>
            <a:custGeom>
              <a:avLst/>
              <a:gdLst/>
              <a:ahLst/>
              <a:cxnLst/>
              <a:rect r="r" b="b" t="t" l="l"/>
              <a:pathLst>
                <a:path h="193297" w="193298">
                  <a:moveTo>
                    <a:pt x="193298" y="96649"/>
                  </a:moveTo>
                  <a:cubicBezTo>
                    <a:pt x="193298" y="102999"/>
                    <a:pt x="192663" y="109222"/>
                    <a:pt x="191393" y="115445"/>
                  </a:cubicBezTo>
                  <a:cubicBezTo>
                    <a:pt x="190123" y="121668"/>
                    <a:pt x="188345" y="127764"/>
                    <a:pt x="185932" y="133606"/>
                  </a:cubicBezTo>
                  <a:cubicBezTo>
                    <a:pt x="183519" y="139448"/>
                    <a:pt x="180471" y="145037"/>
                    <a:pt x="177041" y="150371"/>
                  </a:cubicBezTo>
                  <a:cubicBezTo>
                    <a:pt x="173612" y="155705"/>
                    <a:pt x="169548" y="160531"/>
                    <a:pt x="164976" y="164976"/>
                  </a:cubicBezTo>
                  <a:cubicBezTo>
                    <a:pt x="160404" y="169421"/>
                    <a:pt x="155578" y="173485"/>
                    <a:pt x="150371" y="177041"/>
                  </a:cubicBezTo>
                  <a:cubicBezTo>
                    <a:pt x="145164" y="180597"/>
                    <a:pt x="139576" y="183518"/>
                    <a:pt x="133607" y="185931"/>
                  </a:cubicBezTo>
                  <a:cubicBezTo>
                    <a:pt x="127637" y="188344"/>
                    <a:pt x="121668" y="190249"/>
                    <a:pt x="115445" y="191392"/>
                  </a:cubicBezTo>
                  <a:cubicBezTo>
                    <a:pt x="109222" y="192535"/>
                    <a:pt x="102999" y="193297"/>
                    <a:pt x="96649" y="193297"/>
                  </a:cubicBezTo>
                  <a:cubicBezTo>
                    <a:pt x="90299" y="193297"/>
                    <a:pt x="84076" y="192662"/>
                    <a:pt x="77853" y="191392"/>
                  </a:cubicBezTo>
                  <a:cubicBezTo>
                    <a:pt x="71629" y="190122"/>
                    <a:pt x="65533" y="188344"/>
                    <a:pt x="59691" y="185931"/>
                  </a:cubicBezTo>
                  <a:cubicBezTo>
                    <a:pt x="53849" y="183518"/>
                    <a:pt x="48261" y="180470"/>
                    <a:pt x="42927" y="177041"/>
                  </a:cubicBezTo>
                  <a:cubicBezTo>
                    <a:pt x="37593" y="173612"/>
                    <a:pt x="32767" y="169548"/>
                    <a:pt x="28322" y="164976"/>
                  </a:cubicBezTo>
                  <a:cubicBezTo>
                    <a:pt x="23876" y="160404"/>
                    <a:pt x="19812" y="155578"/>
                    <a:pt x="16256" y="150371"/>
                  </a:cubicBezTo>
                  <a:cubicBezTo>
                    <a:pt x="12700" y="145164"/>
                    <a:pt x="9779" y="139575"/>
                    <a:pt x="7366" y="133606"/>
                  </a:cubicBezTo>
                  <a:cubicBezTo>
                    <a:pt x="4953" y="127637"/>
                    <a:pt x="3048" y="121668"/>
                    <a:pt x="1905" y="115445"/>
                  </a:cubicBezTo>
                  <a:cubicBezTo>
                    <a:pt x="762" y="109222"/>
                    <a:pt x="0" y="102999"/>
                    <a:pt x="0" y="96649"/>
                  </a:cubicBezTo>
                  <a:cubicBezTo>
                    <a:pt x="0" y="90299"/>
                    <a:pt x="635" y="83948"/>
                    <a:pt x="1905" y="77725"/>
                  </a:cubicBezTo>
                  <a:cubicBezTo>
                    <a:pt x="3175" y="71502"/>
                    <a:pt x="4953" y="65533"/>
                    <a:pt x="7366" y="59691"/>
                  </a:cubicBezTo>
                  <a:cubicBezTo>
                    <a:pt x="9779" y="53849"/>
                    <a:pt x="12827" y="48261"/>
                    <a:pt x="16256" y="42927"/>
                  </a:cubicBezTo>
                  <a:cubicBezTo>
                    <a:pt x="19685" y="37593"/>
                    <a:pt x="23749" y="32767"/>
                    <a:pt x="28322" y="28321"/>
                  </a:cubicBezTo>
                  <a:cubicBezTo>
                    <a:pt x="32894" y="23876"/>
                    <a:pt x="37720" y="19812"/>
                    <a:pt x="42927" y="16256"/>
                  </a:cubicBezTo>
                  <a:cubicBezTo>
                    <a:pt x="48134" y="12700"/>
                    <a:pt x="53849" y="9779"/>
                    <a:pt x="59691" y="7366"/>
                  </a:cubicBezTo>
                  <a:cubicBezTo>
                    <a:pt x="65533" y="4953"/>
                    <a:pt x="71502" y="3048"/>
                    <a:pt x="77726" y="1905"/>
                  </a:cubicBezTo>
                  <a:cubicBezTo>
                    <a:pt x="83949" y="762"/>
                    <a:pt x="90299" y="0"/>
                    <a:pt x="96649" y="0"/>
                  </a:cubicBezTo>
                  <a:cubicBezTo>
                    <a:pt x="102999" y="0"/>
                    <a:pt x="109222" y="635"/>
                    <a:pt x="115445" y="1905"/>
                  </a:cubicBezTo>
                  <a:cubicBezTo>
                    <a:pt x="121668" y="3175"/>
                    <a:pt x="127764" y="4953"/>
                    <a:pt x="133607" y="7366"/>
                  </a:cubicBezTo>
                  <a:cubicBezTo>
                    <a:pt x="139449" y="9779"/>
                    <a:pt x="145037" y="12827"/>
                    <a:pt x="150371" y="16256"/>
                  </a:cubicBezTo>
                  <a:cubicBezTo>
                    <a:pt x="155705" y="19685"/>
                    <a:pt x="160531" y="23749"/>
                    <a:pt x="164976" y="28321"/>
                  </a:cubicBezTo>
                  <a:cubicBezTo>
                    <a:pt x="169421" y="32894"/>
                    <a:pt x="173485" y="37720"/>
                    <a:pt x="177041" y="42927"/>
                  </a:cubicBezTo>
                  <a:cubicBezTo>
                    <a:pt x="180598" y="48134"/>
                    <a:pt x="183519" y="53722"/>
                    <a:pt x="185932" y="59691"/>
                  </a:cubicBezTo>
                  <a:cubicBezTo>
                    <a:pt x="188345" y="65660"/>
                    <a:pt x="190250" y="71629"/>
                    <a:pt x="191393" y="77852"/>
                  </a:cubicBezTo>
                  <a:cubicBezTo>
                    <a:pt x="192536" y="84075"/>
                    <a:pt x="193298" y="90299"/>
                    <a:pt x="193298" y="96649"/>
                  </a:cubicBezTo>
                  <a:close/>
                </a:path>
              </a:pathLst>
            </a:custGeom>
            <a:solidFill>
              <a:srgbClr val="000000"/>
            </a:solidFill>
          </p:spPr>
        </p:sp>
      </p:grpSp>
      <p:grpSp>
        <p:nvGrpSpPr>
          <p:cNvPr name="Group 6" id="6"/>
          <p:cNvGrpSpPr/>
          <p:nvPr/>
        </p:nvGrpSpPr>
        <p:grpSpPr>
          <a:xfrm rot="0">
            <a:off x="1178195" y="3700148"/>
            <a:ext cx="193253" cy="193253"/>
            <a:chOff x="0" y="0"/>
            <a:chExt cx="193256" cy="193256"/>
          </a:xfrm>
        </p:grpSpPr>
        <p:sp>
          <p:nvSpPr>
            <p:cNvPr name="Freeform 7" id="7"/>
            <p:cNvSpPr/>
            <p:nvPr/>
          </p:nvSpPr>
          <p:spPr>
            <a:xfrm flipH="false" flipV="false" rot="0">
              <a:off x="0" y="0"/>
              <a:ext cx="193298" cy="193298"/>
            </a:xfrm>
            <a:custGeom>
              <a:avLst/>
              <a:gdLst/>
              <a:ahLst/>
              <a:cxnLst/>
              <a:rect r="r" b="b" t="t" l="l"/>
              <a:pathLst>
                <a:path h="193298" w="193298">
                  <a:moveTo>
                    <a:pt x="193298" y="96649"/>
                  </a:moveTo>
                  <a:cubicBezTo>
                    <a:pt x="193298" y="102999"/>
                    <a:pt x="192663" y="109222"/>
                    <a:pt x="191393" y="115445"/>
                  </a:cubicBezTo>
                  <a:cubicBezTo>
                    <a:pt x="190123" y="121668"/>
                    <a:pt x="188345" y="127764"/>
                    <a:pt x="185932" y="133607"/>
                  </a:cubicBezTo>
                  <a:cubicBezTo>
                    <a:pt x="183519" y="139449"/>
                    <a:pt x="180471" y="145037"/>
                    <a:pt x="177041" y="150371"/>
                  </a:cubicBezTo>
                  <a:cubicBezTo>
                    <a:pt x="173612" y="155705"/>
                    <a:pt x="169548" y="160531"/>
                    <a:pt x="164976" y="164976"/>
                  </a:cubicBezTo>
                  <a:cubicBezTo>
                    <a:pt x="160404" y="169421"/>
                    <a:pt x="155578" y="173485"/>
                    <a:pt x="150371" y="177041"/>
                  </a:cubicBezTo>
                  <a:cubicBezTo>
                    <a:pt x="145164" y="180598"/>
                    <a:pt x="139576" y="183519"/>
                    <a:pt x="133607" y="185932"/>
                  </a:cubicBezTo>
                  <a:cubicBezTo>
                    <a:pt x="127637" y="188345"/>
                    <a:pt x="121668" y="190250"/>
                    <a:pt x="115445" y="191393"/>
                  </a:cubicBezTo>
                  <a:cubicBezTo>
                    <a:pt x="109222" y="192536"/>
                    <a:pt x="102999" y="193298"/>
                    <a:pt x="96649" y="193298"/>
                  </a:cubicBezTo>
                  <a:cubicBezTo>
                    <a:pt x="90299" y="193298"/>
                    <a:pt x="84076" y="192663"/>
                    <a:pt x="77853" y="191393"/>
                  </a:cubicBezTo>
                  <a:cubicBezTo>
                    <a:pt x="71629" y="190123"/>
                    <a:pt x="65533" y="188345"/>
                    <a:pt x="59691" y="185932"/>
                  </a:cubicBezTo>
                  <a:cubicBezTo>
                    <a:pt x="53849" y="183519"/>
                    <a:pt x="48261" y="180471"/>
                    <a:pt x="42927" y="177041"/>
                  </a:cubicBezTo>
                  <a:cubicBezTo>
                    <a:pt x="37593" y="173612"/>
                    <a:pt x="32767" y="169548"/>
                    <a:pt x="28322" y="164976"/>
                  </a:cubicBezTo>
                  <a:cubicBezTo>
                    <a:pt x="23876" y="160404"/>
                    <a:pt x="19812" y="155578"/>
                    <a:pt x="16256" y="150371"/>
                  </a:cubicBezTo>
                  <a:cubicBezTo>
                    <a:pt x="12700" y="145164"/>
                    <a:pt x="9779" y="139576"/>
                    <a:pt x="7366" y="133607"/>
                  </a:cubicBezTo>
                  <a:cubicBezTo>
                    <a:pt x="4953" y="127637"/>
                    <a:pt x="3048" y="121668"/>
                    <a:pt x="1905" y="115445"/>
                  </a:cubicBezTo>
                  <a:cubicBezTo>
                    <a:pt x="762" y="109222"/>
                    <a:pt x="0" y="102999"/>
                    <a:pt x="0" y="96649"/>
                  </a:cubicBezTo>
                  <a:cubicBezTo>
                    <a:pt x="0" y="90299"/>
                    <a:pt x="635" y="83949"/>
                    <a:pt x="1905" y="77726"/>
                  </a:cubicBezTo>
                  <a:cubicBezTo>
                    <a:pt x="3175" y="71502"/>
                    <a:pt x="4953" y="65533"/>
                    <a:pt x="7366" y="59691"/>
                  </a:cubicBezTo>
                  <a:cubicBezTo>
                    <a:pt x="9779" y="53849"/>
                    <a:pt x="12827" y="48261"/>
                    <a:pt x="16256" y="42927"/>
                  </a:cubicBezTo>
                  <a:cubicBezTo>
                    <a:pt x="19685" y="37593"/>
                    <a:pt x="23749" y="32767"/>
                    <a:pt x="28322" y="28322"/>
                  </a:cubicBezTo>
                  <a:cubicBezTo>
                    <a:pt x="32894" y="23876"/>
                    <a:pt x="37720" y="19812"/>
                    <a:pt x="42927" y="16256"/>
                  </a:cubicBezTo>
                  <a:cubicBezTo>
                    <a:pt x="48134" y="12700"/>
                    <a:pt x="53849" y="9779"/>
                    <a:pt x="59691" y="7366"/>
                  </a:cubicBezTo>
                  <a:cubicBezTo>
                    <a:pt x="65533" y="4953"/>
                    <a:pt x="71502" y="3048"/>
                    <a:pt x="77726" y="1905"/>
                  </a:cubicBezTo>
                  <a:cubicBezTo>
                    <a:pt x="83949" y="762"/>
                    <a:pt x="90299" y="0"/>
                    <a:pt x="96649" y="0"/>
                  </a:cubicBezTo>
                  <a:cubicBezTo>
                    <a:pt x="102999" y="0"/>
                    <a:pt x="109222" y="635"/>
                    <a:pt x="115445" y="1905"/>
                  </a:cubicBezTo>
                  <a:cubicBezTo>
                    <a:pt x="121668" y="3175"/>
                    <a:pt x="127764" y="4953"/>
                    <a:pt x="133607" y="7366"/>
                  </a:cubicBezTo>
                  <a:cubicBezTo>
                    <a:pt x="139449" y="9779"/>
                    <a:pt x="145037" y="12827"/>
                    <a:pt x="150371" y="16256"/>
                  </a:cubicBezTo>
                  <a:cubicBezTo>
                    <a:pt x="155705" y="19685"/>
                    <a:pt x="160531" y="23749"/>
                    <a:pt x="164976" y="28322"/>
                  </a:cubicBezTo>
                  <a:cubicBezTo>
                    <a:pt x="169421" y="32894"/>
                    <a:pt x="173485" y="37720"/>
                    <a:pt x="177041" y="42927"/>
                  </a:cubicBezTo>
                  <a:cubicBezTo>
                    <a:pt x="180598" y="48134"/>
                    <a:pt x="183519" y="53722"/>
                    <a:pt x="185932" y="59691"/>
                  </a:cubicBezTo>
                  <a:cubicBezTo>
                    <a:pt x="188345" y="65660"/>
                    <a:pt x="190250" y="71629"/>
                    <a:pt x="191393" y="77853"/>
                  </a:cubicBezTo>
                  <a:cubicBezTo>
                    <a:pt x="192536" y="84076"/>
                    <a:pt x="193298" y="90299"/>
                    <a:pt x="193298" y="96649"/>
                  </a:cubicBezTo>
                  <a:close/>
                </a:path>
              </a:pathLst>
            </a:custGeom>
            <a:solidFill>
              <a:srgbClr val="000000"/>
            </a:solidFill>
          </p:spPr>
        </p:sp>
      </p:grpSp>
      <p:grpSp>
        <p:nvGrpSpPr>
          <p:cNvPr name="Group 8" id="8"/>
          <p:cNvGrpSpPr/>
          <p:nvPr/>
        </p:nvGrpSpPr>
        <p:grpSpPr>
          <a:xfrm rot="0">
            <a:off x="1178195" y="4638799"/>
            <a:ext cx="193253" cy="193253"/>
            <a:chOff x="0" y="0"/>
            <a:chExt cx="193256" cy="193256"/>
          </a:xfrm>
        </p:grpSpPr>
        <p:sp>
          <p:nvSpPr>
            <p:cNvPr name="Freeform 9" id="9"/>
            <p:cNvSpPr/>
            <p:nvPr/>
          </p:nvSpPr>
          <p:spPr>
            <a:xfrm flipH="false" flipV="false" rot="0">
              <a:off x="0" y="0"/>
              <a:ext cx="193298" cy="193298"/>
            </a:xfrm>
            <a:custGeom>
              <a:avLst/>
              <a:gdLst/>
              <a:ahLst/>
              <a:cxnLst/>
              <a:rect r="r" b="b" t="t" l="l"/>
              <a:pathLst>
                <a:path h="193298" w="193298">
                  <a:moveTo>
                    <a:pt x="193298" y="96649"/>
                  </a:moveTo>
                  <a:cubicBezTo>
                    <a:pt x="193298" y="102999"/>
                    <a:pt x="192663" y="109222"/>
                    <a:pt x="191393" y="115445"/>
                  </a:cubicBezTo>
                  <a:cubicBezTo>
                    <a:pt x="190123" y="121668"/>
                    <a:pt x="188345" y="127764"/>
                    <a:pt x="185932" y="133607"/>
                  </a:cubicBezTo>
                  <a:cubicBezTo>
                    <a:pt x="183519" y="139449"/>
                    <a:pt x="180471" y="145037"/>
                    <a:pt x="177041" y="150371"/>
                  </a:cubicBezTo>
                  <a:cubicBezTo>
                    <a:pt x="173612" y="155705"/>
                    <a:pt x="169548" y="160531"/>
                    <a:pt x="164976" y="164976"/>
                  </a:cubicBezTo>
                  <a:cubicBezTo>
                    <a:pt x="160404" y="169421"/>
                    <a:pt x="155578" y="173485"/>
                    <a:pt x="150371" y="177041"/>
                  </a:cubicBezTo>
                  <a:cubicBezTo>
                    <a:pt x="145164" y="180598"/>
                    <a:pt x="139576" y="183519"/>
                    <a:pt x="133607" y="185932"/>
                  </a:cubicBezTo>
                  <a:cubicBezTo>
                    <a:pt x="127637" y="188345"/>
                    <a:pt x="121668" y="190250"/>
                    <a:pt x="115445" y="191393"/>
                  </a:cubicBezTo>
                  <a:cubicBezTo>
                    <a:pt x="109222" y="192536"/>
                    <a:pt x="102999" y="193298"/>
                    <a:pt x="96649" y="193298"/>
                  </a:cubicBezTo>
                  <a:cubicBezTo>
                    <a:pt x="90299" y="193298"/>
                    <a:pt x="84076" y="192663"/>
                    <a:pt x="77853" y="191393"/>
                  </a:cubicBezTo>
                  <a:cubicBezTo>
                    <a:pt x="71629" y="190123"/>
                    <a:pt x="65533" y="188345"/>
                    <a:pt x="59691" y="185932"/>
                  </a:cubicBezTo>
                  <a:cubicBezTo>
                    <a:pt x="53849" y="183519"/>
                    <a:pt x="48261" y="180471"/>
                    <a:pt x="42927" y="177041"/>
                  </a:cubicBezTo>
                  <a:cubicBezTo>
                    <a:pt x="37593" y="173612"/>
                    <a:pt x="32767" y="169548"/>
                    <a:pt x="28322" y="164976"/>
                  </a:cubicBezTo>
                  <a:cubicBezTo>
                    <a:pt x="23876" y="160404"/>
                    <a:pt x="19812" y="155578"/>
                    <a:pt x="16256" y="150371"/>
                  </a:cubicBezTo>
                  <a:cubicBezTo>
                    <a:pt x="12700" y="145164"/>
                    <a:pt x="9779" y="139576"/>
                    <a:pt x="7366" y="133607"/>
                  </a:cubicBezTo>
                  <a:cubicBezTo>
                    <a:pt x="4953" y="127637"/>
                    <a:pt x="3048" y="121668"/>
                    <a:pt x="1905" y="115445"/>
                  </a:cubicBezTo>
                  <a:cubicBezTo>
                    <a:pt x="762" y="109222"/>
                    <a:pt x="0" y="102999"/>
                    <a:pt x="0" y="96649"/>
                  </a:cubicBezTo>
                  <a:cubicBezTo>
                    <a:pt x="0" y="90299"/>
                    <a:pt x="635" y="83949"/>
                    <a:pt x="1905" y="77726"/>
                  </a:cubicBezTo>
                  <a:cubicBezTo>
                    <a:pt x="3175" y="71502"/>
                    <a:pt x="4953" y="65533"/>
                    <a:pt x="7366" y="59691"/>
                  </a:cubicBezTo>
                  <a:cubicBezTo>
                    <a:pt x="9779" y="53849"/>
                    <a:pt x="12827" y="48261"/>
                    <a:pt x="16256" y="42927"/>
                  </a:cubicBezTo>
                  <a:cubicBezTo>
                    <a:pt x="19685" y="37593"/>
                    <a:pt x="23749" y="32767"/>
                    <a:pt x="28322" y="28322"/>
                  </a:cubicBezTo>
                  <a:cubicBezTo>
                    <a:pt x="32894" y="23876"/>
                    <a:pt x="37720" y="19812"/>
                    <a:pt x="42927" y="16256"/>
                  </a:cubicBezTo>
                  <a:cubicBezTo>
                    <a:pt x="48134" y="12700"/>
                    <a:pt x="53849" y="9779"/>
                    <a:pt x="59691" y="7366"/>
                  </a:cubicBezTo>
                  <a:cubicBezTo>
                    <a:pt x="65533" y="4953"/>
                    <a:pt x="71502" y="3048"/>
                    <a:pt x="77726" y="1905"/>
                  </a:cubicBezTo>
                  <a:cubicBezTo>
                    <a:pt x="83949" y="762"/>
                    <a:pt x="90299" y="0"/>
                    <a:pt x="96649" y="0"/>
                  </a:cubicBezTo>
                  <a:cubicBezTo>
                    <a:pt x="102999" y="0"/>
                    <a:pt x="109222" y="635"/>
                    <a:pt x="115445" y="1905"/>
                  </a:cubicBezTo>
                  <a:cubicBezTo>
                    <a:pt x="121668" y="3175"/>
                    <a:pt x="127764" y="4953"/>
                    <a:pt x="133607" y="7366"/>
                  </a:cubicBezTo>
                  <a:cubicBezTo>
                    <a:pt x="139449" y="9779"/>
                    <a:pt x="145037" y="12827"/>
                    <a:pt x="150371" y="16256"/>
                  </a:cubicBezTo>
                  <a:cubicBezTo>
                    <a:pt x="155705" y="19685"/>
                    <a:pt x="160531" y="23749"/>
                    <a:pt x="164976" y="28322"/>
                  </a:cubicBezTo>
                  <a:cubicBezTo>
                    <a:pt x="169421" y="32894"/>
                    <a:pt x="173485" y="37720"/>
                    <a:pt x="177041" y="42927"/>
                  </a:cubicBezTo>
                  <a:cubicBezTo>
                    <a:pt x="180598" y="48134"/>
                    <a:pt x="183519" y="53722"/>
                    <a:pt x="185932" y="59691"/>
                  </a:cubicBezTo>
                  <a:cubicBezTo>
                    <a:pt x="188345" y="65660"/>
                    <a:pt x="190250" y="71629"/>
                    <a:pt x="191393" y="77853"/>
                  </a:cubicBezTo>
                  <a:cubicBezTo>
                    <a:pt x="192536" y="84076"/>
                    <a:pt x="193298" y="90299"/>
                    <a:pt x="193298" y="96649"/>
                  </a:cubicBezTo>
                  <a:close/>
                </a:path>
              </a:pathLst>
            </a:custGeom>
            <a:solidFill>
              <a:srgbClr val="000000"/>
            </a:solidFill>
          </p:spPr>
        </p:sp>
      </p:grpSp>
      <p:grpSp>
        <p:nvGrpSpPr>
          <p:cNvPr name="Group 10" id="10"/>
          <p:cNvGrpSpPr/>
          <p:nvPr/>
        </p:nvGrpSpPr>
        <p:grpSpPr>
          <a:xfrm rot="0">
            <a:off x="1178195" y="5577449"/>
            <a:ext cx="193253" cy="193253"/>
            <a:chOff x="0" y="0"/>
            <a:chExt cx="193256" cy="193256"/>
          </a:xfrm>
        </p:grpSpPr>
        <p:sp>
          <p:nvSpPr>
            <p:cNvPr name="Freeform 11" id="11"/>
            <p:cNvSpPr/>
            <p:nvPr/>
          </p:nvSpPr>
          <p:spPr>
            <a:xfrm flipH="false" flipV="false" rot="0">
              <a:off x="0" y="0"/>
              <a:ext cx="193298" cy="193298"/>
            </a:xfrm>
            <a:custGeom>
              <a:avLst/>
              <a:gdLst/>
              <a:ahLst/>
              <a:cxnLst/>
              <a:rect r="r" b="b" t="t" l="l"/>
              <a:pathLst>
                <a:path h="193298" w="193298">
                  <a:moveTo>
                    <a:pt x="193298" y="96649"/>
                  </a:moveTo>
                  <a:cubicBezTo>
                    <a:pt x="193298" y="102999"/>
                    <a:pt x="192663" y="109222"/>
                    <a:pt x="191393" y="115445"/>
                  </a:cubicBezTo>
                  <a:cubicBezTo>
                    <a:pt x="190123" y="121668"/>
                    <a:pt x="188345" y="127764"/>
                    <a:pt x="185932" y="133607"/>
                  </a:cubicBezTo>
                  <a:cubicBezTo>
                    <a:pt x="183519" y="139449"/>
                    <a:pt x="180471" y="145037"/>
                    <a:pt x="177041" y="150371"/>
                  </a:cubicBezTo>
                  <a:cubicBezTo>
                    <a:pt x="173612" y="155705"/>
                    <a:pt x="169548" y="160531"/>
                    <a:pt x="164976" y="164976"/>
                  </a:cubicBezTo>
                  <a:cubicBezTo>
                    <a:pt x="160404" y="169421"/>
                    <a:pt x="155578" y="173485"/>
                    <a:pt x="150371" y="177041"/>
                  </a:cubicBezTo>
                  <a:cubicBezTo>
                    <a:pt x="145164" y="180598"/>
                    <a:pt x="139576" y="183519"/>
                    <a:pt x="133607" y="185932"/>
                  </a:cubicBezTo>
                  <a:cubicBezTo>
                    <a:pt x="127637" y="188345"/>
                    <a:pt x="121668" y="190250"/>
                    <a:pt x="115445" y="191393"/>
                  </a:cubicBezTo>
                  <a:cubicBezTo>
                    <a:pt x="109222" y="192536"/>
                    <a:pt x="102999" y="193298"/>
                    <a:pt x="96649" y="193298"/>
                  </a:cubicBezTo>
                  <a:cubicBezTo>
                    <a:pt x="90299" y="193298"/>
                    <a:pt x="84076" y="192663"/>
                    <a:pt x="77853" y="191393"/>
                  </a:cubicBezTo>
                  <a:cubicBezTo>
                    <a:pt x="71629" y="190123"/>
                    <a:pt x="65533" y="188345"/>
                    <a:pt x="59691" y="185932"/>
                  </a:cubicBezTo>
                  <a:cubicBezTo>
                    <a:pt x="53849" y="183519"/>
                    <a:pt x="48261" y="180471"/>
                    <a:pt x="42927" y="177041"/>
                  </a:cubicBezTo>
                  <a:cubicBezTo>
                    <a:pt x="37593" y="173612"/>
                    <a:pt x="32767" y="169548"/>
                    <a:pt x="28322" y="164976"/>
                  </a:cubicBezTo>
                  <a:cubicBezTo>
                    <a:pt x="23876" y="160404"/>
                    <a:pt x="19812" y="155578"/>
                    <a:pt x="16256" y="150371"/>
                  </a:cubicBezTo>
                  <a:cubicBezTo>
                    <a:pt x="12700" y="145164"/>
                    <a:pt x="9779" y="139576"/>
                    <a:pt x="7366" y="133607"/>
                  </a:cubicBezTo>
                  <a:cubicBezTo>
                    <a:pt x="4953" y="127637"/>
                    <a:pt x="3048" y="121668"/>
                    <a:pt x="1905" y="115445"/>
                  </a:cubicBezTo>
                  <a:cubicBezTo>
                    <a:pt x="762" y="109222"/>
                    <a:pt x="0" y="102999"/>
                    <a:pt x="0" y="96649"/>
                  </a:cubicBezTo>
                  <a:cubicBezTo>
                    <a:pt x="0" y="90299"/>
                    <a:pt x="635" y="83949"/>
                    <a:pt x="1905" y="77726"/>
                  </a:cubicBezTo>
                  <a:cubicBezTo>
                    <a:pt x="3175" y="71502"/>
                    <a:pt x="4953" y="65533"/>
                    <a:pt x="7366" y="59691"/>
                  </a:cubicBezTo>
                  <a:cubicBezTo>
                    <a:pt x="9779" y="53849"/>
                    <a:pt x="12827" y="48261"/>
                    <a:pt x="16256" y="42927"/>
                  </a:cubicBezTo>
                  <a:cubicBezTo>
                    <a:pt x="19685" y="37593"/>
                    <a:pt x="23749" y="32767"/>
                    <a:pt x="28322" y="28322"/>
                  </a:cubicBezTo>
                  <a:cubicBezTo>
                    <a:pt x="32894" y="23876"/>
                    <a:pt x="37720" y="19812"/>
                    <a:pt x="42927" y="16256"/>
                  </a:cubicBezTo>
                  <a:cubicBezTo>
                    <a:pt x="48134" y="12700"/>
                    <a:pt x="53849" y="9779"/>
                    <a:pt x="59691" y="7366"/>
                  </a:cubicBezTo>
                  <a:cubicBezTo>
                    <a:pt x="65533" y="4953"/>
                    <a:pt x="71502" y="3048"/>
                    <a:pt x="77726" y="1905"/>
                  </a:cubicBezTo>
                  <a:cubicBezTo>
                    <a:pt x="83949" y="762"/>
                    <a:pt x="90299" y="0"/>
                    <a:pt x="96649" y="0"/>
                  </a:cubicBezTo>
                  <a:cubicBezTo>
                    <a:pt x="102999" y="0"/>
                    <a:pt x="109222" y="635"/>
                    <a:pt x="115445" y="1905"/>
                  </a:cubicBezTo>
                  <a:cubicBezTo>
                    <a:pt x="121668" y="3175"/>
                    <a:pt x="127764" y="4953"/>
                    <a:pt x="133607" y="7366"/>
                  </a:cubicBezTo>
                  <a:cubicBezTo>
                    <a:pt x="139449" y="9779"/>
                    <a:pt x="145037" y="12827"/>
                    <a:pt x="150371" y="16256"/>
                  </a:cubicBezTo>
                  <a:cubicBezTo>
                    <a:pt x="155705" y="19685"/>
                    <a:pt x="160531" y="23749"/>
                    <a:pt x="164976" y="28322"/>
                  </a:cubicBezTo>
                  <a:cubicBezTo>
                    <a:pt x="169421" y="32894"/>
                    <a:pt x="173485" y="37720"/>
                    <a:pt x="177041" y="42927"/>
                  </a:cubicBezTo>
                  <a:cubicBezTo>
                    <a:pt x="180598" y="48134"/>
                    <a:pt x="183519" y="53722"/>
                    <a:pt x="185932" y="59691"/>
                  </a:cubicBezTo>
                  <a:cubicBezTo>
                    <a:pt x="188345" y="65660"/>
                    <a:pt x="190250" y="71629"/>
                    <a:pt x="191393" y="77853"/>
                  </a:cubicBezTo>
                  <a:cubicBezTo>
                    <a:pt x="192536" y="84076"/>
                    <a:pt x="193298" y="90299"/>
                    <a:pt x="193298" y="96649"/>
                  </a:cubicBezTo>
                  <a:close/>
                </a:path>
              </a:pathLst>
            </a:custGeom>
            <a:solidFill>
              <a:srgbClr val="000000"/>
            </a:solidFill>
          </p:spPr>
        </p:sp>
      </p:grpSp>
      <p:grpSp>
        <p:nvGrpSpPr>
          <p:cNvPr name="Group 12" id="12"/>
          <p:cNvGrpSpPr/>
          <p:nvPr/>
        </p:nvGrpSpPr>
        <p:grpSpPr>
          <a:xfrm rot="0">
            <a:off x="1178195" y="6516110"/>
            <a:ext cx="193253" cy="193253"/>
            <a:chOff x="0" y="0"/>
            <a:chExt cx="193256" cy="193256"/>
          </a:xfrm>
        </p:grpSpPr>
        <p:sp>
          <p:nvSpPr>
            <p:cNvPr name="Freeform 13" id="13"/>
            <p:cNvSpPr/>
            <p:nvPr/>
          </p:nvSpPr>
          <p:spPr>
            <a:xfrm flipH="false" flipV="false" rot="0">
              <a:off x="0" y="0"/>
              <a:ext cx="193298" cy="193298"/>
            </a:xfrm>
            <a:custGeom>
              <a:avLst/>
              <a:gdLst/>
              <a:ahLst/>
              <a:cxnLst/>
              <a:rect r="r" b="b" t="t" l="l"/>
              <a:pathLst>
                <a:path h="193298" w="193298">
                  <a:moveTo>
                    <a:pt x="193298" y="96649"/>
                  </a:moveTo>
                  <a:cubicBezTo>
                    <a:pt x="193298" y="102999"/>
                    <a:pt x="192663" y="109222"/>
                    <a:pt x="191393" y="115445"/>
                  </a:cubicBezTo>
                  <a:cubicBezTo>
                    <a:pt x="190123" y="121668"/>
                    <a:pt x="188345" y="127764"/>
                    <a:pt x="185932" y="133607"/>
                  </a:cubicBezTo>
                  <a:cubicBezTo>
                    <a:pt x="183519" y="139449"/>
                    <a:pt x="180471" y="145037"/>
                    <a:pt x="177041" y="150371"/>
                  </a:cubicBezTo>
                  <a:cubicBezTo>
                    <a:pt x="173612" y="155705"/>
                    <a:pt x="169548" y="160531"/>
                    <a:pt x="164976" y="164976"/>
                  </a:cubicBezTo>
                  <a:cubicBezTo>
                    <a:pt x="160404" y="169421"/>
                    <a:pt x="155578" y="173485"/>
                    <a:pt x="150371" y="177041"/>
                  </a:cubicBezTo>
                  <a:cubicBezTo>
                    <a:pt x="145164" y="180598"/>
                    <a:pt x="139576" y="183519"/>
                    <a:pt x="133607" y="185932"/>
                  </a:cubicBezTo>
                  <a:cubicBezTo>
                    <a:pt x="127637" y="188345"/>
                    <a:pt x="121668" y="190250"/>
                    <a:pt x="115445" y="191393"/>
                  </a:cubicBezTo>
                  <a:cubicBezTo>
                    <a:pt x="109222" y="192536"/>
                    <a:pt x="102999" y="193298"/>
                    <a:pt x="96649" y="193298"/>
                  </a:cubicBezTo>
                  <a:cubicBezTo>
                    <a:pt x="90299" y="193298"/>
                    <a:pt x="84076" y="192663"/>
                    <a:pt x="77853" y="191393"/>
                  </a:cubicBezTo>
                  <a:cubicBezTo>
                    <a:pt x="71629" y="190123"/>
                    <a:pt x="65533" y="188345"/>
                    <a:pt x="59691" y="185932"/>
                  </a:cubicBezTo>
                  <a:cubicBezTo>
                    <a:pt x="53849" y="183519"/>
                    <a:pt x="48261" y="180471"/>
                    <a:pt x="42927" y="177041"/>
                  </a:cubicBezTo>
                  <a:cubicBezTo>
                    <a:pt x="37593" y="173612"/>
                    <a:pt x="32767" y="169548"/>
                    <a:pt x="28322" y="164976"/>
                  </a:cubicBezTo>
                  <a:cubicBezTo>
                    <a:pt x="23876" y="160404"/>
                    <a:pt x="19812" y="155578"/>
                    <a:pt x="16256" y="150371"/>
                  </a:cubicBezTo>
                  <a:cubicBezTo>
                    <a:pt x="12700" y="145164"/>
                    <a:pt x="9779" y="139576"/>
                    <a:pt x="7366" y="133607"/>
                  </a:cubicBezTo>
                  <a:cubicBezTo>
                    <a:pt x="4953" y="127637"/>
                    <a:pt x="3048" y="121668"/>
                    <a:pt x="1905" y="115445"/>
                  </a:cubicBezTo>
                  <a:cubicBezTo>
                    <a:pt x="762" y="109222"/>
                    <a:pt x="0" y="102999"/>
                    <a:pt x="0" y="96649"/>
                  </a:cubicBezTo>
                  <a:cubicBezTo>
                    <a:pt x="0" y="90299"/>
                    <a:pt x="635" y="83949"/>
                    <a:pt x="1905" y="77726"/>
                  </a:cubicBezTo>
                  <a:cubicBezTo>
                    <a:pt x="3175" y="71502"/>
                    <a:pt x="4953" y="65533"/>
                    <a:pt x="7366" y="59691"/>
                  </a:cubicBezTo>
                  <a:cubicBezTo>
                    <a:pt x="9779" y="53849"/>
                    <a:pt x="12827" y="48261"/>
                    <a:pt x="16256" y="42927"/>
                  </a:cubicBezTo>
                  <a:cubicBezTo>
                    <a:pt x="19685" y="37593"/>
                    <a:pt x="23749" y="32767"/>
                    <a:pt x="28322" y="28322"/>
                  </a:cubicBezTo>
                  <a:cubicBezTo>
                    <a:pt x="32894" y="23876"/>
                    <a:pt x="37720" y="19812"/>
                    <a:pt x="42927" y="16256"/>
                  </a:cubicBezTo>
                  <a:cubicBezTo>
                    <a:pt x="48134" y="12700"/>
                    <a:pt x="53849" y="9779"/>
                    <a:pt x="59691" y="7366"/>
                  </a:cubicBezTo>
                  <a:cubicBezTo>
                    <a:pt x="65533" y="4953"/>
                    <a:pt x="71502" y="3048"/>
                    <a:pt x="77726" y="1905"/>
                  </a:cubicBezTo>
                  <a:cubicBezTo>
                    <a:pt x="83949" y="762"/>
                    <a:pt x="90299" y="0"/>
                    <a:pt x="96649" y="0"/>
                  </a:cubicBezTo>
                  <a:cubicBezTo>
                    <a:pt x="102999" y="0"/>
                    <a:pt x="109222" y="635"/>
                    <a:pt x="115445" y="1905"/>
                  </a:cubicBezTo>
                  <a:cubicBezTo>
                    <a:pt x="121668" y="3175"/>
                    <a:pt x="127764" y="4953"/>
                    <a:pt x="133607" y="7366"/>
                  </a:cubicBezTo>
                  <a:cubicBezTo>
                    <a:pt x="139449" y="9779"/>
                    <a:pt x="145037" y="12827"/>
                    <a:pt x="150371" y="16256"/>
                  </a:cubicBezTo>
                  <a:cubicBezTo>
                    <a:pt x="155705" y="19685"/>
                    <a:pt x="160531" y="23749"/>
                    <a:pt x="164976" y="28322"/>
                  </a:cubicBezTo>
                  <a:cubicBezTo>
                    <a:pt x="169421" y="32894"/>
                    <a:pt x="173485" y="37720"/>
                    <a:pt x="177041" y="42927"/>
                  </a:cubicBezTo>
                  <a:cubicBezTo>
                    <a:pt x="180598" y="48134"/>
                    <a:pt x="183519" y="53722"/>
                    <a:pt x="185932" y="59691"/>
                  </a:cubicBezTo>
                  <a:cubicBezTo>
                    <a:pt x="188345" y="65660"/>
                    <a:pt x="190250" y="71629"/>
                    <a:pt x="191393" y="77853"/>
                  </a:cubicBezTo>
                  <a:cubicBezTo>
                    <a:pt x="192536" y="84076"/>
                    <a:pt x="193298" y="90299"/>
                    <a:pt x="193298" y="96649"/>
                  </a:cubicBezTo>
                  <a:close/>
                </a:path>
              </a:pathLst>
            </a:custGeom>
            <a:solidFill>
              <a:srgbClr val="000000"/>
            </a:solidFill>
          </p:spPr>
        </p:sp>
      </p:grpSp>
      <p:grpSp>
        <p:nvGrpSpPr>
          <p:cNvPr name="Group 14" id="14"/>
          <p:cNvGrpSpPr/>
          <p:nvPr/>
        </p:nvGrpSpPr>
        <p:grpSpPr>
          <a:xfrm rot="0">
            <a:off x="0" y="28937"/>
            <a:ext cx="2914650" cy="876300"/>
            <a:chOff x="0" y="0"/>
            <a:chExt cx="3886200" cy="1168400"/>
          </a:xfrm>
        </p:grpSpPr>
        <p:sp>
          <p:nvSpPr>
            <p:cNvPr name="Freeform 15" id="15"/>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3"/>
              <a:stretch>
                <a:fillRect l="0" t="-54438" r="0" b="-67301"/>
              </a:stretch>
            </a:blipFill>
          </p:spPr>
        </p:sp>
      </p:grpSp>
      <p:sp>
        <p:nvSpPr>
          <p:cNvPr name="TextBox 16" id="16"/>
          <p:cNvSpPr txBox="true"/>
          <p:nvPr/>
        </p:nvSpPr>
        <p:spPr>
          <a:xfrm rot="0">
            <a:off x="1642558" y="2290391"/>
            <a:ext cx="7070674" cy="4638923"/>
          </a:xfrm>
          <a:prstGeom prst="rect">
            <a:avLst/>
          </a:prstGeom>
        </p:spPr>
        <p:txBody>
          <a:bodyPr anchor="t" rtlCol="false" tIns="0" lIns="0" bIns="0" rIns="0">
            <a:spAutoFit/>
          </a:bodyPr>
          <a:lstStyle/>
          <a:p>
            <a:pPr algn="l">
              <a:lnSpc>
                <a:spcPts val="7392"/>
              </a:lnSpc>
            </a:pPr>
            <a:r>
              <a:rPr lang="en-US" b="true" sz="4580">
                <a:solidFill>
                  <a:srgbClr val="000000"/>
                </a:solidFill>
                <a:latin typeface="DM Sans Bold"/>
                <a:ea typeface="DM Sans Bold"/>
                <a:cs typeface="DM Sans Bold"/>
                <a:sym typeface="DM Sans Bold"/>
              </a:rPr>
              <a:t>CAD Design</a:t>
            </a:r>
          </a:p>
          <a:p>
            <a:pPr algn="l">
              <a:lnSpc>
                <a:spcPts val="7392"/>
              </a:lnSpc>
            </a:pPr>
            <a:r>
              <a:rPr lang="en-US" b="true" sz="4580">
                <a:solidFill>
                  <a:srgbClr val="000000"/>
                </a:solidFill>
                <a:latin typeface="DM Sans Bold"/>
                <a:ea typeface="DM Sans Bold"/>
                <a:cs typeface="DM Sans Bold"/>
                <a:sym typeface="DM Sans Bold"/>
              </a:rPr>
              <a:t>Reverse Engineering</a:t>
            </a:r>
          </a:p>
          <a:p>
            <a:pPr algn="l">
              <a:lnSpc>
                <a:spcPts val="7392"/>
              </a:lnSpc>
            </a:pPr>
            <a:r>
              <a:rPr lang="en-US" b="true" sz="4580">
                <a:solidFill>
                  <a:srgbClr val="000000"/>
                </a:solidFill>
                <a:latin typeface="DM Sans Bold"/>
                <a:ea typeface="DM Sans Bold"/>
                <a:cs typeface="DM Sans Bold"/>
                <a:sym typeface="DM Sans Bold"/>
              </a:rPr>
              <a:t>FEA</a:t>
            </a:r>
          </a:p>
          <a:p>
            <a:pPr algn="l">
              <a:lnSpc>
                <a:spcPts val="7392"/>
              </a:lnSpc>
            </a:pPr>
            <a:r>
              <a:rPr lang="en-US" b="true" sz="4580">
                <a:solidFill>
                  <a:srgbClr val="000000"/>
                </a:solidFill>
                <a:latin typeface="DM Sans Bold"/>
                <a:ea typeface="DM Sans Bold"/>
                <a:cs typeface="DM Sans Bold"/>
                <a:sym typeface="DM Sans Bold"/>
              </a:rPr>
              <a:t> Prototype Development Custom Tooling.</a:t>
            </a:r>
          </a:p>
        </p:txBody>
      </p:sp>
      <p:sp>
        <p:nvSpPr>
          <p:cNvPr name="TextBox 17" id="17"/>
          <p:cNvSpPr txBox="true"/>
          <p:nvPr/>
        </p:nvSpPr>
        <p:spPr>
          <a:xfrm rot="0">
            <a:off x="4679452" y="-64084"/>
            <a:ext cx="9589465" cy="1068438"/>
          </a:xfrm>
          <a:prstGeom prst="rect">
            <a:avLst/>
          </a:prstGeom>
        </p:spPr>
        <p:txBody>
          <a:bodyPr anchor="t" rtlCol="false" tIns="0" lIns="0" bIns="0" rIns="0">
            <a:spAutoFit/>
          </a:bodyPr>
          <a:lstStyle/>
          <a:p>
            <a:pPr algn="l">
              <a:lnSpc>
                <a:spcPts val="8582"/>
              </a:lnSpc>
            </a:pPr>
            <a:r>
              <a:rPr lang="en-US" b="true" sz="6130">
                <a:solidFill>
                  <a:srgbClr val="000000"/>
                </a:solidFill>
                <a:latin typeface="DM Sans Bold"/>
                <a:ea typeface="DM Sans Bold"/>
                <a:cs typeface="DM Sans Bold"/>
                <a:sym typeface="DM Sans Bold"/>
              </a:rPr>
              <a:t>Research &amp;Development</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160556" y="1339739"/>
            <a:ext cx="13963650" cy="8334375"/>
            <a:chOff x="0" y="0"/>
            <a:chExt cx="18618200" cy="11112500"/>
          </a:xfrm>
        </p:grpSpPr>
        <p:sp>
          <p:nvSpPr>
            <p:cNvPr name="Freeform 3" id="3"/>
            <p:cNvSpPr/>
            <p:nvPr/>
          </p:nvSpPr>
          <p:spPr>
            <a:xfrm flipH="false" flipV="false" rot="0">
              <a:off x="0" y="0"/>
              <a:ext cx="18618200" cy="11112500"/>
            </a:xfrm>
            <a:custGeom>
              <a:avLst/>
              <a:gdLst/>
              <a:ahLst/>
              <a:cxnLst/>
              <a:rect r="r" b="b" t="t" l="l"/>
              <a:pathLst>
                <a:path h="11112500" w="18618200">
                  <a:moveTo>
                    <a:pt x="0" y="0"/>
                  </a:moveTo>
                  <a:lnTo>
                    <a:pt x="18618200" y="0"/>
                  </a:lnTo>
                  <a:lnTo>
                    <a:pt x="18618200" y="11112500"/>
                  </a:lnTo>
                  <a:lnTo>
                    <a:pt x="0" y="11112500"/>
                  </a:lnTo>
                  <a:lnTo>
                    <a:pt x="0" y="0"/>
                  </a:lnTo>
                  <a:close/>
                </a:path>
              </a:pathLst>
            </a:custGeom>
            <a:blipFill>
              <a:blip r:embed="rId2"/>
              <a:stretch>
                <a:fillRect l="0" t="-11748" r="0" b="-23"/>
              </a:stretch>
            </a:blipFill>
          </p:spPr>
        </p:sp>
      </p:grpSp>
      <p:grpSp>
        <p:nvGrpSpPr>
          <p:cNvPr name="Group 4" id="4"/>
          <p:cNvGrpSpPr/>
          <p:nvPr/>
        </p:nvGrpSpPr>
        <p:grpSpPr>
          <a:xfrm rot="0">
            <a:off x="0" y="28937"/>
            <a:ext cx="2914650" cy="876300"/>
            <a:chOff x="0" y="0"/>
            <a:chExt cx="3886200" cy="1168400"/>
          </a:xfrm>
        </p:grpSpPr>
        <p:sp>
          <p:nvSpPr>
            <p:cNvPr name="Freeform 5" id="5"/>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3"/>
              <a:stretch>
                <a:fillRect l="0" t="-54438" r="0" b="-67301"/>
              </a:stretch>
            </a:blipFill>
          </p:spPr>
        </p:sp>
      </p:grpSp>
      <p:sp>
        <p:nvSpPr>
          <p:cNvPr name="TextBox 6" id="6"/>
          <p:cNvSpPr txBox="true"/>
          <p:nvPr/>
        </p:nvSpPr>
        <p:spPr>
          <a:xfrm rot="0">
            <a:off x="4756680" y="-16554"/>
            <a:ext cx="10058057" cy="1019699"/>
          </a:xfrm>
          <a:prstGeom prst="rect">
            <a:avLst/>
          </a:prstGeom>
        </p:spPr>
        <p:txBody>
          <a:bodyPr anchor="t" rtlCol="false" tIns="0" lIns="0" bIns="0" rIns="0">
            <a:spAutoFit/>
          </a:bodyPr>
          <a:lstStyle/>
          <a:p>
            <a:pPr algn="l">
              <a:lnSpc>
                <a:spcPts val="8229"/>
              </a:lnSpc>
            </a:pPr>
            <a:r>
              <a:rPr lang="en-US" b="true" sz="5878">
                <a:solidFill>
                  <a:srgbClr val="000000"/>
                </a:solidFill>
                <a:latin typeface="DM Sans Bold"/>
                <a:ea typeface="DM Sans Bold"/>
                <a:cs typeface="DM Sans Bold"/>
                <a:sym typeface="DM Sans Bold"/>
              </a:rPr>
              <a:t>Our Manufacturing Process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682365" y="6039060"/>
            <a:ext cx="6605635" cy="4246616"/>
            <a:chOff x="0" y="0"/>
            <a:chExt cx="8807514" cy="5662155"/>
          </a:xfrm>
        </p:grpSpPr>
        <p:sp>
          <p:nvSpPr>
            <p:cNvPr name="Freeform 3" id="3"/>
            <p:cNvSpPr/>
            <p:nvPr/>
          </p:nvSpPr>
          <p:spPr>
            <a:xfrm flipH="false" flipV="false" rot="0">
              <a:off x="0" y="0"/>
              <a:ext cx="8807450" cy="5662168"/>
            </a:xfrm>
            <a:custGeom>
              <a:avLst/>
              <a:gdLst/>
              <a:ahLst/>
              <a:cxnLst/>
              <a:rect r="r" b="b" t="t" l="l"/>
              <a:pathLst>
                <a:path h="5662168" w="8807450">
                  <a:moveTo>
                    <a:pt x="0" y="0"/>
                  </a:moveTo>
                  <a:lnTo>
                    <a:pt x="8807450" y="0"/>
                  </a:lnTo>
                  <a:lnTo>
                    <a:pt x="8807450" y="5662168"/>
                  </a:lnTo>
                  <a:lnTo>
                    <a:pt x="0" y="5662168"/>
                  </a:lnTo>
                  <a:lnTo>
                    <a:pt x="0" y="0"/>
                  </a:lnTo>
                  <a:close/>
                </a:path>
              </a:pathLst>
            </a:custGeom>
            <a:blipFill>
              <a:blip r:embed="rId2"/>
              <a:stretch>
                <a:fillRect l="0" t="0" r="-57" b="0"/>
              </a:stretch>
            </a:blipFill>
          </p:spPr>
        </p:sp>
      </p:grpSp>
      <p:grpSp>
        <p:nvGrpSpPr>
          <p:cNvPr name="Group 4" id="4"/>
          <p:cNvGrpSpPr/>
          <p:nvPr/>
        </p:nvGrpSpPr>
        <p:grpSpPr>
          <a:xfrm rot="0">
            <a:off x="6447882" y="6039060"/>
            <a:ext cx="5236426" cy="4193400"/>
            <a:chOff x="0" y="0"/>
            <a:chExt cx="6981901" cy="5591200"/>
          </a:xfrm>
        </p:grpSpPr>
        <p:sp>
          <p:nvSpPr>
            <p:cNvPr name="Freeform 5" id="5"/>
            <p:cNvSpPr/>
            <p:nvPr/>
          </p:nvSpPr>
          <p:spPr>
            <a:xfrm flipH="false" flipV="false" rot="0">
              <a:off x="0" y="0"/>
              <a:ext cx="6981952" cy="5591175"/>
            </a:xfrm>
            <a:custGeom>
              <a:avLst/>
              <a:gdLst/>
              <a:ahLst/>
              <a:cxnLst/>
              <a:rect r="r" b="b" t="t" l="l"/>
              <a:pathLst>
                <a:path h="5591175" w="6981952">
                  <a:moveTo>
                    <a:pt x="0" y="0"/>
                  </a:moveTo>
                  <a:lnTo>
                    <a:pt x="6981952" y="0"/>
                  </a:lnTo>
                  <a:lnTo>
                    <a:pt x="6981952" y="5591175"/>
                  </a:lnTo>
                  <a:lnTo>
                    <a:pt x="0" y="5591175"/>
                  </a:lnTo>
                  <a:lnTo>
                    <a:pt x="0" y="0"/>
                  </a:lnTo>
                  <a:close/>
                </a:path>
              </a:pathLst>
            </a:custGeom>
            <a:blipFill>
              <a:blip r:embed="rId3"/>
              <a:stretch>
                <a:fillRect l="0" t="0" r="0" b="0"/>
              </a:stretch>
            </a:blipFill>
          </p:spPr>
        </p:sp>
      </p:grpSp>
      <p:grpSp>
        <p:nvGrpSpPr>
          <p:cNvPr name="Group 6" id="6"/>
          <p:cNvGrpSpPr/>
          <p:nvPr/>
        </p:nvGrpSpPr>
        <p:grpSpPr>
          <a:xfrm rot="0">
            <a:off x="0" y="6012332"/>
            <a:ext cx="6449739" cy="4274668"/>
            <a:chOff x="0" y="0"/>
            <a:chExt cx="8599653" cy="5699557"/>
          </a:xfrm>
        </p:grpSpPr>
        <p:sp>
          <p:nvSpPr>
            <p:cNvPr name="Freeform 7" id="7"/>
            <p:cNvSpPr/>
            <p:nvPr/>
          </p:nvSpPr>
          <p:spPr>
            <a:xfrm flipH="false" flipV="false" rot="0">
              <a:off x="0" y="0"/>
              <a:ext cx="8599678" cy="5699506"/>
            </a:xfrm>
            <a:custGeom>
              <a:avLst/>
              <a:gdLst/>
              <a:ahLst/>
              <a:cxnLst/>
              <a:rect r="r" b="b" t="t" l="l"/>
              <a:pathLst>
                <a:path h="5699506" w="8599678">
                  <a:moveTo>
                    <a:pt x="0" y="0"/>
                  </a:moveTo>
                  <a:lnTo>
                    <a:pt x="8599678" y="0"/>
                  </a:lnTo>
                  <a:lnTo>
                    <a:pt x="8599678" y="5699506"/>
                  </a:lnTo>
                  <a:lnTo>
                    <a:pt x="0" y="5699506"/>
                  </a:lnTo>
                  <a:lnTo>
                    <a:pt x="0" y="0"/>
                  </a:lnTo>
                  <a:close/>
                </a:path>
              </a:pathLst>
            </a:custGeom>
            <a:blipFill>
              <a:blip r:embed="rId4"/>
              <a:stretch>
                <a:fillRect l="0" t="0" r="0" b="-589"/>
              </a:stretch>
            </a:blipFill>
          </p:spPr>
        </p:sp>
      </p:grpSp>
      <p:grpSp>
        <p:nvGrpSpPr>
          <p:cNvPr name="Group 8" id="8"/>
          <p:cNvGrpSpPr/>
          <p:nvPr/>
        </p:nvGrpSpPr>
        <p:grpSpPr>
          <a:xfrm rot="0">
            <a:off x="0" y="28937"/>
            <a:ext cx="2914650" cy="876300"/>
            <a:chOff x="0" y="0"/>
            <a:chExt cx="3886200" cy="1168400"/>
          </a:xfrm>
        </p:grpSpPr>
        <p:sp>
          <p:nvSpPr>
            <p:cNvPr name="Freeform 9" id="9"/>
            <p:cNvSpPr/>
            <p:nvPr/>
          </p:nvSpPr>
          <p:spPr>
            <a:xfrm flipH="false" flipV="false" rot="0">
              <a:off x="0" y="0"/>
              <a:ext cx="3886200" cy="1168400"/>
            </a:xfrm>
            <a:custGeom>
              <a:avLst/>
              <a:gdLst/>
              <a:ahLst/>
              <a:cxnLst/>
              <a:rect r="r" b="b" t="t" l="l"/>
              <a:pathLst>
                <a:path h="1168400" w="3886200">
                  <a:moveTo>
                    <a:pt x="0" y="0"/>
                  </a:moveTo>
                  <a:lnTo>
                    <a:pt x="3886200" y="0"/>
                  </a:lnTo>
                  <a:lnTo>
                    <a:pt x="3886200" y="1168400"/>
                  </a:lnTo>
                  <a:lnTo>
                    <a:pt x="0" y="1168400"/>
                  </a:lnTo>
                  <a:lnTo>
                    <a:pt x="0" y="0"/>
                  </a:lnTo>
                  <a:close/>
                </a:path>
              </a:pathLst>
            </a:custGeom>
            <a:blipFill>
              <a:blip r:embed="rId5"/>
              <a:stretch>
                <a:fillRect l="0" t="-54438" r="0" b="-67301"/>
              </a:stretch>
            </a:blipFill>
          </p:spPr>
        </p:sp>
      </p:grpSp>
      <p:sp>
        <p:nvSpPr>
          <p:cNvPr name="TextBox 10" id="10"/>
          <p:cNvSpPr txBox="true"/>
          <p:nvPr/>
        </p:nvSpPr>
        <p:spPr>
          <a:xfrm rot="0">
            <a:off x="1195511" y="2233041"/>
            <a:ext cx="2194684" cy="886358"/>
          </a:xfrm>
          <a:prstGeom prst="rect">
            <a:avLst/>
          </a:prstGeom>
        </p:spPr>
        <p:txBody>
          <a:bodyPr anchor="t" rtlCol="false" tIns="0" lIns="0" bIns="0" rIns="0">
            <a:spAutoFit/>
          </a:bodyPr>
          <a:lstStyle/>
          <a:p>
            <a:pPr algn="l">
              <a:lnSpc>
                <a:spcPts val="7030"/>
              </a:lnSpc>
            </a:pPr>
            <a:r>
              <a:rPr lang="en-US" b="true" sz="5021">
                <a:solidFill>
                  <a:srgbClr val="000000"/>
                </a:solidFill>
                <a:latin typeface="DM Sans Bold"/>
                <a:ea typeface="DM Sans Bold"/>
                <a:cs typeface="DM Sans Bold"/>
                <a:sym typeface="DM Sans Bold"/>
              </a:rPr>
              <a:t>Units-1</a:t>
            </a:r>
          </a:p>
        </p:txBody>
      </p:sp>
      <p:sp>
        <p:nvSpPr>
          <p:cNvPr name="TextBox 11" id="11"/>
          <p:cNvSpPr txBox="true"/>
          <p:nvPr/>
        </p:nvSpPr>
        <p:spPr>
          <a:xfrm rot="0">
            <a:off x="1107796" y="4069251"/>
            <a:ext cx="2373582" cy="886358"/>
          </a:xfrm>
          <a:prstGeom prst="rect">
            <a:avLst/>
          </a:prstGeom>
        </p:spPr>
        <p:txBody>
          <a:bodyPr anchor="t" rtlCol="false" tIns="0" lIns="0" bIns="0" rIns="0">
            <a:spAutoFit/>
          </a:bodyPr>
          <a:lstStyle/>
          <a:p>
            <a:pPr algn="l">
              <a:lnSpc>
                <a:spcPts val="7030"/>
              </a:lnSpc>
            </a:pPr>
            <a:r>
              <a:rPr lang="en-US" b="true" sz="5021">
                <a:solidFill>
                  <a:srgbClr val="000000"/>
                </a:solidFill>
                <a:latin typeface="DM Sans Bold"/>
                <a:ea typeface="DM Sans Bold"/>
                <a:cs typeface="DM Sans Bold"/>
                <a:sym typeface="DM Sans Bold"/>
              </a:rPr>
              <a:t>Units-5</a:t>
            </a:r>
          </a:p>
        </p:txBody>
      </p:sp>
      <p:sp>
        <p:nvSpPr>
          <p:cNvPr name="TextBox 12" id="12"/>
          <p:cNvSpPr txBox="true"/>
          <p:nvPr/>
        </p:nvSpPr>
        <p:spPr>
          <a:xfrm rot="0">
            <a:off x="5574944" y="2233041"/>
            <a:ext cx="2341702" cy="886358"/>
          </a:xfrm>
          <a:prstGeom prst="rect">
            <a:avLst/>
          </a:prstGeom>
        </p:spPr>
        <p:txBody>
          <a:bodyPr anchor="t" rtlCol="false" tIns="0" lIns="0" bIns="0" rIns="0">
            <a:spAutoFit/>
          </a:bodyPr>
          <a:lstStyle/>
          <a:p>
            <a:pPr algn="l">
              <a:lnSpc>
                <a:spcPts val="7030"/>
              </a:lnSpc>
            </a:pPr>
            <a:r>
              <a:rPr lang="en-US" b="true" sz="5021">
                <a:solidFill>
                  <a:srgbClr val="000000"/>
                </a:solidFill>
                <a:latin typeface="DM Sans Bold"/>
                <a:ea typeface="DM Sans Bold"/>
                <a:cs typeface="DM Sans Bold"/>
                <a:sym typeface="DM Sans Bold"/>
              </a:rPr>
              <a:t>Units-2</a:t>
            </a:r>
          </a:p>
        </p:txBody>
      </p:sp>
      <p:sp>
        <p:nvSpPr>
          <p:cNvPr name="TextBox 13" id="13"/>
          <p:cNvSpPr txBox="true"/>
          <p:nvPr/>
        </p:nvSpPr>
        <p:spPr>
          <a:xfrm rot="0">
            <a:off x="5717743" y="4140651"/>
            <a:ext cx="2382688" cy="886358"/>
          </a:xfrm>
          <a:prstGeom prst="rect">
            <a:avLst/>
          </a:prstGeom>
        </p:spPr>
        <p:txBody>
          <a:bodyPr anchor="t" rtlCol="false" tIns="0" lIns="0" bIns="0" rIns="0">
            <a:spAutoFit/>
          </a:bodyPr>
          <a:lstStyle/>
          <a:p>
            <a:pPr algn="l">
              <a:lnSpc>
                <a:spcPts val="7030"/>
              </a:lnSpc>
            </a:pPr>
            <a:r>
              <a:rPr lang="en-US" b="true" sz="5021">
                <a:solidFill>
                  <a:srgbClr val="000000"/>
                </a:solidFill>
                <a:latin typeface="DM Sans Bold"/>
                <a:ea typeface="DM Sans Bold"/>
                <a:cs typeface="DM Sans Bold"/>
                <a:sym typeface="DM Sans Bold"/>
              </a:rPr>
              <a:t>Units-6</a:t>
            </a:r>
          </a:p>
        </p:txBody>
      </p:sp>
      <p:sp>
        <p:nvSpPr>
          <p:cNvPr name="TextBox 14" id="14"/>
          <p:cNvSpPr txBox="true"/>
          <p:nvPr/>
        </p:nvSpPr>
        <p:spPr>
          <a:xfrm rot="0">
            <a:off x="10018500" y="2233041"/>
            <a:ext cx="2357971" cy="886358"/>
          </a:xfrm>
          <a:prstGeom prst="rect">
            <a:avLst/>
          </a:prstGeom>
        </p:spPr>
        <p:txBody>
          <a:bodyPr anchor="t" rtlCol="false" tIns="0" lIns="0" bIns="0" rIns="0">
            <a:spAutoFit/>
          </a:bodyPr>
          <a:lstStyle/>
          <a:p>
            <a:pPr algn="l">
              <a:lnSpc>
                <a:spcPts val="7030"/>
              </a:lnSpc>
            </a:pPr>
            <a:r>
              <a:rPr lang="en-US" b="true" sz="5021">
                <a:solidFill>
                  <a:srgbClr val="000000"/>
                </a:solidFill>
                <a:latin typeface="DM Sans Bold"/>
                <a:ea typeface="DM Sans Bold"/>
                <a:cs typeface="DM Sans Bold"/>
                <a:sym typeface="DM Sans Bold"/>
              </a:rPr>
              <a:t>Units-3</a:t>
            </a:r>
          </a:p>
        </p:txBody>
      </p:sp>
      <p:sp>
        <p:nvSpPr>
          <p:cNvPr name="TextBox 15" id="15"/>
          <p:cNvSpPr txBox="true"/>
          <p:nvPr/>
        </p:nvSpPr>
        <p:spPr>
          <a:xfrm rot="0">
            <a:off x="10189921" y="4069251"/>
            <a:ext cx="2317633" cy="886358"/>
          </a:xfrm>
          <a:prstGeom prst="rect">
            <a:avLst/>
          </a:prstGeom>
        </p:spPr>
        <p:txBody>
          <a:bodyPr anchor="t" rtlCol="false" tIns="0" lIns="0" bIns="0" rIns="0">
            <a:spAutoFit/>
          </a:bodyPr>
          <a:lstStyle/>
          <a:p>
            <a:pPr algn="l">
              <a:lnSpc>
                <a:spcPts val="7030"/>
              </a:lnSpc>
            </a:pPr>
            <a:r>
              <a:rPr lang="en-US" b="true" sz="5021">
                <a:solidFill>
                  <a:srgbClr val="000000"/>
                </a:solidFill>
                <a:latin typeface="DM Sans Bold"/>
                <a:ea typeface="DM Sans Bold"/>
                <a:cs typeface="DM Sans Bold"/>
                <a:sym typeface="DM Sans Bold"/>
              </a:rPr>
              <a:t>Units-7</a:t>
            </a:r>
          </a:p>
        </p:txBody>
      </p:sp>
      <p:sp>
        <p:nvSpPr>
          <p:cNvPr name="TextBox 16" id="16"/>
          <p:cNvSpPr txBox="true"/>
          <p:nvPr/>
        </p:nvSpPr>
        <p:spPr>
          <a:xfrm rot="0">
            <a:off x="14336820" y="2233041"/>
            <a:ext cx="2387241" cy="886358"/>
          </a:xfrm>
          <a:prstGeom prst="rect">
            <a:avLst/>
          </a:prstGeom>
        </p:spPr>
        <p:txBody>
          <a:bodyPr anchor="t" rtlCol="false" tIns="0" lIns="0" bIns="0" rIns="0">
            <a:spAutoFit/>
          </a:bodyPr>
          <a:lstStyle/>
          <a:p>
            <a:pPr algn="l">
              <a:lnSpc>
                <a:spcPts val="7030"/>
              </a:lnSpc>
            </a:pPr>
            <a:r>
              <a:rPr lang="en-US" b="true" sz="5021">
                <a:solidFill>
                  <a:srgbClr val="000000"/>
                </a:solidFill>
                <a:latin typeface="DM Sans Bold"/>
                <a:ea typeface="DM Sans Bold"/>
                <a:cs typeface="DM Sans Bold"/>
                <a:sym typeface="DM Sans Bold"/>
              </a:rPr>
              <a:t>Units-4</a:t>
            </a:r>
          </a:p>
        </p:txBody>
      </p:sp>
      <p:sp>
        <p:nvSpPr>
          <p:cNvPr name="TextBox 17" id="17"/>
          <p:cNvSpPr txBox="true"/>
          <p:nvPr/>
        </p:nvSpPr>
        <p:spPr>
          <a:xfrm rot="0">
            <a:off x="7661805" y="25565"/>
            <a:ext cx="2503980" cy="1354912"/>
          </a:xfrm>
          <a:prstGeom prst="rect">
            <a:avLst/>
          </a:prstGeom>
        </p:spPr>
        <p:txBody>
          <a:bodyPr anchor="t" rtlCol="false" tIns="0" lIns="0" bIns="0" rIns="0">
            <a:spAutoFit/>
          </a:bodyPr>
          <a:lstStyle/>
          <a:p>
            <a:pPr algn="l">
              <a:lnSpc>
                <a:spcPts val="10816"/>
              </a:lnSpc>
            </a:pPr>
            <a:r>
              <a:rPr lang="en-US" b="true" sz="7726">
                <a:solidFill>
                  <a:srgbClr val="000000"/>
                </a:solidFill>
                <a:latin typeface="DM Sans Bold"/>
                <a:ea typeface="DM Sans Bold"/>
                <a:cs typeface="DM Sans Bold"/>
                <a:sym typeface="DM Sans Bold"/>
              </a:rPr>
              <a:t>Units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DAHSE_kj7l0</dc:identifier>
  <dcterms:modified xsi:type="dcterms:W3CDTF">2011-08-01T06:04:30Z</dcterms:modified>
  <cp:revision>1</cp:revision>
  <dc:title>Invicta-clamp-ppt.pdf</dc:title>
</cp:coreProperties>
</file>