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fntdata" ContentType="application/x-fontdata"/>
  <Default Extension="gif" ContentType="image/gif"/>
  <Default Extension="rels" ContentType="application/vnd.openxmlformats-package.relationships+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7.xml" ContentType="application/vnd.openxmlformats-officedocument.presentationml.slide+xml"/>
  <Override PartName="/ppt/slides/slide2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slides/slide6.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tableStyles.xml" ContentType="application/vnd.openxmlformats-officedocument.presentationml.tableStyles+xml"/>
  <Override PartName="/ppt/slides/slide4.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viewProps.xml" ContentType="application/vnd.openxmlformats-officedocument.presentationml.viewProps+xml"/>
  <Override PartName="/ppt/slides/slide7.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Canva Sans Bold" panose="020B0604020202020204" charset="0"/>
      <p:regular r:id="rId28"/>
    </p:embeddedFont>
    <p:embeddedFont>
      <p:font typeface="Calibri" panose="020F0502020204030204" pitchFamily="34" charset="0"/>
      <p:regular r:id="rId29"/>
      <p:bold r:id="rId30"/>
      <p:italic r:id="rId31"/>
      <p:boldItalic r:id="rId32"/>
    </p:embeddedFont>
    <p:embeddedFont>
      <p:font typeface="Canva Sans"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3" d="100"/>
          <a:sy n="63" d="100"/>
        </p:scale>
        <p:origin x="226"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12.xml" Id="rId13" /><Relationship Type="http://schemas.openxmlformats.org/officeDocument/2006/relationships/slide" Target="/ppt/slides/slide17.xml" Id="rId18" /><Relationship Type="http://schemas.openxmlformats.org/officeDocument/2006/relationships/slide" Target="/ppt/slides/slide25.xml" Id="rId26" /><Relationship Type="http://schemas.openxmlformats.org/officeDocument/2006/relationships/slide" Target="/ppt/slides/slide20.xml" Id="rId21" /><Relationship Type="http://schemas.openxmlformats.org/officeDocument/2006/relationships/presProps" Target="/ppt/presProps.xml" Id="rId34"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slide" Target="/ppt/slides/slide16.xml" Id="rId17" /><Relationship Type="http://schemas.openxmlformats.org/officeDocument/2006/relationships/slide" Target="/ppt/slides/slide24.xml" Id="rId25" /><Relationship Type="http://schemas.openxmlformats.org/officeDocument/2006/relationships/font" Target="/ppt/fonts/font6.fntdata" Id="rId33" /><Relationship Type="http://schemas.openxmlformats.org/officeDocument/2006/relationships/slide" Target="/ppt/slides/slide1.xml" Id="rId2" /><Relationship Type="http://schemas.openxmlformats.org/officeDocument/2006/relationships/slide" Target="/ppt/slides/slide15.xml" Id="rId16" /><Relationship Type="http://schemas.openxmlformats.org/officeDocument/2006/relationships/slide" Target="/ppt/slides/slide19.xml" Id="rId20" /><Relationship Type="http://schemas.openxmlformats.org/officeDocument/2006/relationships/font" Target="/ppt/fonts/font2.fntdata" Id="rId29"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23.xml" Id="rId24" /><Relationship Type="http://schemas.openxmlformats.org/officeDocument/2006/relationships/font" Target="/ppt/fonts/font5.fntdata" Id="rId32" /><Relationship Type="http://schemas.openxmlformats.org/officeDocument/2006/relationships/tableStyles" Target="/ppt/tableStyles.xml" Id="rId37" /><Relationship Type="http://schemas.openxmlformats.org/officeDocument/2006/relationships/slide" Target="/ppt/slides/slide4.xml" Id="rId5" /><Relationship Type="http://schemas.openxmlformats.org/officeDocument/2006/relationships/slide" Target="/ppt/slides/slide14.xml" Id="rId15" /><Relationship Type="http://schemas.openxmlformats.org/officeDocument/2006/relationships/slide" Target="/ppt/slides/slide22.xml" Id="rId23" /><Relationship Type="http://schemas.openxmlformats.org/officeDocument/2006/relationships/font" Target="/ppt/fonts/font1.fntdata" Id="rId28" /><Relationship Type="http://schemas.openxmlformats.org/officeDocument/2006/relationships/theme" Target="/ppt/theme/theme1.xml" Id="rId36" /><Relationship Type="http://schemas.openxmlformats.org/officeDocument/2006/relationships/slide" Target="/ppt/slides/slide9.xml" Id="rId10" /><Relationship Type="http://schemas.openxmlformats.org/officeDocument/2006/relationships/slide" Target="/ppt/slides/slide18.xml" Id="rId19" /><Relationship Type="http://schemas.openxmlformats.org/officeDocument/2006/relationships/font" Target="/ppt/fonts/font4.fntdata" Id="rId31"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 Type="http://schemas.openxmlformats.org/officeDocument/2006/relationships/slide" Target="/ppt/slides/slide21.xml" Id="rId22" /><Relationship Type="http://schemas.openxmlformats.org/officeDocument/2006/relationships/slide" Target="/ppt/slides/slide26.xml" Id="rId27" /><Relationship Type="http://schemas.openxmlformats.org/officeDocument/2006/relationships/font" Target="/ppt/fonts/font3.fntdata" Id="rId30" /><Relationship Type="http://schemas.openxmlformats.org/officeDocument/2006/relationships/viewProps" Target="/ppt/viewProps.xml" Id="rId35" /><Relationship Type="http://schemas.openxmlformats.org/officeDocument/2006/relationships/slide" Target="/ppt/slides/slide7.xml" Id="rId8" /><Relationship Type="http://schemas.openxmlformats.org/officeDocument/2006/relationships/slide" Target="/ppt/slides/slide2.xml" Id="rId3"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7.xml" Id="rId7" /><Relationship Type="http://schemas.openxmlformats.org/officeDocument/2006/relationships/theme" Target="/ppt/theme/theme1.xml" Id="rId12"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2.jpeg" Id="rId3" /><Relationship Type="http://schemas.openxmlformats.org/officeDocument/2006/relationships/image" Target="/ppt/media/image1.png" Id="rId2" /><Relationship Type="http://schemas.openxmlformats.org/officeDocument/2006/relationships/slideLayout" Target="/ppt/slideLayouts/slideLayout7.xml" Id="rId1" /></Relationships>
</file>

<file path=ppt/slides/_rels/slide2.xml.rels>&#65279;<?xml version="1.0" encoding="utf-8"?><Relationships xmlns="http://schemas.openxmlformats.org/package/2006/relationships"><Relationship Type="http://schemas.openxmlformats.org/officeDocument/2006/relationships/image" Target="/ppt/media/image3.jpe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3.xml.rels>&#65279;<?xml version="1.0" encoding="utf-8"?><Relationships xmlns="http://schemas.openxmlformats.org/package/2006/relationships"><Relationship Type="http://schemas.openxmlformats.org/officeDocument/2006/relationships/image" Target="/ppt/media/image5.svg" Id="rId3" /><Relationship Type="http://schemas.openxmlformats.org/officeDocument/2006/relationships/image" Target="/ppt/media/image4.png" Id="rId2" /><Relationship Type="http://schemas.openxmlformats.org/officeDocument/2006/relationships/slideLayout" Target="/ppt/slideLayouts/slideLayout7.xml" Id="rId1" /><Relationship Type="http://schemas.openxmlformats.org/officeDocument/2006/relationships/image" Target="/ppt/media/image2.jpeg" Id="rId4" /></Relationships>
</file>

<file path=ppt/slides/_rels/slide4.xml.rels>&#65279;<?xml version="1.0" encoding="utf-8"?><Relationships xmlns="http://schemas.openxmlformats.org/package/2006/relationships"><Relationship Type="http://schemas.openxmlformats.org/officeDocument/2006/relationships/image" Target="/ppt/media/image5.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8.png" Id="rId6" /><Relationship Type="http://schemas.openxmlformats.org/officeDocument/2006/relationships/image" Target="/ppt/media/image7.png" Id="rId5" /><Relationship Type="http://schemas.openxmlformats.org/officeDocument/2006/relationships/image" Target="/ppt/media/image6.png" Id="rId4" /></Relationships>
</file>

<file path=ppt/slides/_rels/slide5.xml.rels>&#65279;<?xml version="1.0" encoding="utf-8"?><Relationships xmlns="http://schemas.openxmlformats.org/package/2006/relationships"><Relationship Type="http://schemas.openxmlformats.org/officeDocument/2006/relationships/image" Target="/ppt/media/image9.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10.png" Id="rId4" /></Relationships>
</file>

<file path=ppt/slides/_rels/slide6.xml.rels>&#65279;<?xml version="1.0" encoding="utf-8"?><Relationships xmlns="http://schemas.openxmlformats.org/package/2006/relationships"><Relationship Type="http://schemas.openxmlformats.org/officeDocument/2006/relationships/image" Target="/ppt/media/image12.png" Id="rId3" /><Relationship Type="http://schemas.openxmlformats.org/officeDocument/2006/relationships/image" Target="/ppt/media/image11.png" Id="rId2" /><Relationship Type="http://schemas.openxmlformats.org/officeDocument/2006/relationships/slideLayout" Target="/ppt/slideLayouts/slideLayout7.xml" Id="rId1" /><Relationship Type="http://schemas.openxmlformats.org/officeDocument/2006/relationships/image" Target="/ppt/media/image13.jpeg" Id="rId5" /><Relationship Type="http://schemas.openxmlformats.org/officeDocument/2006/relationships/image" Target="/ppt/media/image2.jpeg" Id="rId4" /></Relationships>
</file>

<file path=ppt/slides/_rels/slide7.xml.rels>&#65279;<?xml version="1.0" encoding="utf-8"?><Relationships xmlns="http://schemas.openxmlformats.org/package/2006/relationships"><Relationship Type="http://schemas.openxmlformats.org/officeDocument/2006/relationships/image" Target="/ppt/media/image15.png" Id="rId3" /><Relationship Type="http://schemas.openxmlformats.org/officeDocument/2006/relationships/image" Target="/ppt/media/image14.png" Id="rId2" /><Relationship Type="http://schemas.openxmlformats.org/officeDocument/2006/relationships/slideLayout" Target="/ppt/slideLayouts/slideLayout7.xml" Id="rId1" /><Relationship Type="http://schemas.openxmlformats.org/officeDocument/2006/relationships/image" Target="/ppt/media/image2.jpeg" Id="rId6" /><Relationship Type="http://schemas.openxmlformats.org/officeDocument/2006/relationships/image" Target="/ppt/media/image17.svg" Id="rId5" /><Relationship Type="http://schemas.openxmlformats.org/officeDocument/2006/relationships/image" Target="/ppt/media/image16.png" Id="rId4" /></Relationships>
</file>

<file path=ppt/slides/_rels/slide8.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9.xml.rels>&#65279;<?xml version="1.0" encoding="utf-8"?><Relationships xmlns="http://schemas.openxmlformats.org/package/2006/relationships"><Relationship Type="http://schemas.openxmlformats.org/officeDocument/2006/relationships/image" Target="/ppt/media/image18.png" Id="rId3" /><Relationship Type="http://schemas.openxmlformats.org/officeDocument/2006/relationships/image" Target="/ppt/media/image22.png" Id="rId7"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21.png" Id="rId6" /><Relationship Type="http://schemas.openxmlformats.org/officeDocument/2006/relationships/image" Target="/ppt/media/image20.png" Id="rId5" /><Relationship Type="http://schemas.openxmlformats.org/officeDocument/2006/relationships/image" Target="/ppt/media/image19.png" Id="rId4" /></Relationships>
</file>

<file path=ppt/slides/_rels/slide10.xml.rels>&#65279;<?xml version="1.0" encoding="utf-8"?><Relationships xmlns="http://schemas.openxmlformats.org/package/2006/relationships"><Relationship Type="http://schemas.openxmlformats.org/officeDocument/2006/relationships/image" Target="/ppt/media/image23.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11.xml.rels>&#65279;<?xml version="1.0" encoding="utf-8"?><Relationships xmlns="http://schemas.openxmlformats.org/package/2006/relationships"><Relationship Type="http://schemas.openxmlformats.org/officeDocument/2006/relationships/image" Target="/ppt/media/image24.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26.png" Id="rId5" /><Relationship Type="http://schemas.openxmlformats.org/officeDocument/2006/relationships/image" Target="/ppt/media/image25.png" Id="rId4" /></Relationships>
</file>

<file path=ppt/slides/_rels/slide12.xml.rels>&#65279;<?xml version="1.0" encoding="utf-8"?><Relationships xmlns="http://schemas.openxmlformats.org/package/2006/relationships"><Relationship Type="http://schemas.openxmlformats.org/officeDocument/2006/relationships/image" Target="/ppt/media/image27.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13.xml.rels>&#65279;<?xml version="1.0" encoding="utf-8"?><Relationships xmlns="http://schemas.openxmlformats.org/package/2006/relationships"><Relationship Type="http://schemas.openxmlformats.org/officeDocument/2006/relationships/image" Target="/ppt/media/image28.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30.png" Id="rId5" /><Relationship Type="http://schemas.openxmlformats.org/officeDocument/2006/relationships/image" Target="/ppt/media/image29.png" Id="rId4" /></Relationships>
</file>

<file path=ppt/slides/_rels/slide14.xml.rels>&#65279;<?xml version="1.0" encoding="utf-8"?><Relationships xmlns="http://schemas.openxmlformats.org/package/2006/relationships"><Relationship Type="http://schemas.openxmlformats.org/officeDocument/2006/relationships/image" Target="/ppt/media/image31.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15.xml.rels>&#65279;<?xml version="1.0" encoding="utf-8"?><Relationships xmlns="http://schemas.openxmlformats.org/package/2006/relationships"><Relationship Type="http://schemas.openxmlformats.org/officeDocument/2006/relationships/image" Target="/ppt/media/image32.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33.png" Id="rId4" /></Relationships>
</file>

<file path=ppt/slides/_rels/slide16.xml.rels>&#65279;<?xml version="1.0" encoding="utf-8"?><Relationships xmlns="http://schemas.openxmlformats.org/package/2006/relationships"><Relationship Type="http://schemas.openxmlformats.org/officeDocument/2006/relationships/image" Target="/ppt/media/image34.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35.png" Id="rId4" /></Relationships>
</file>

<file path=ppt/slides/_rels/slide17.xml.rels>&#65279;<?xml version="1.0" encoding="utf-8"?><Relationships xmlns="http://schemas.openxmlformats.org/package/2006/relationships"><Relationship Type="http://schemas.openxmlformats.org/officeDocument/2006/relationships/image" Target="/ppt/media/image38.svg" Id="rId3" /><Relationship Type="http://schemas.openxmlformats.org/officeDocument/2006/relationships/image" Target="/ppt/media/image36.png" Id="rId2" /><Relationship Type="http://schemas.openxmlformats.org/officeDocument/2006/relationships/slideLayout" Target="/ppt/slideLayouts/slideLayout7.xml" Id="rId1" /><Relationship Type="http://schemas.openxmlformats.org/officeDocument/2006/relationships/image" Target="/ppt/media/image2.jpeg" Id="rId4" /></Relationships>
</file>

<file path=ppt/slides/_rels/slide18.xml.rels>&#65279;<?xml version="1.0" encoding="utf-8"?><Relationships xmlns="http://schemas.openxmlformats.org/package/2006/relationships"><Relationship Type="http://schemas.openxmlformats.org/officeDocument/2006/relationships/image" Target="/ppt/media/image37.jpe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40.jpeg" Id="rId6" /><Relationship Type="http://schemas.openxmlformats.org/officeDocument/2006/relationships/image" Target="/ppt/media/image39.jpeg" Id="rId5" /><Relationship Type="http://schemas.openxmlformats.org/officeDocument/2006/relationships/image" Target="/ppt/media/image38.jpeg" Id="rId4" /></Relationships>
</file>

<file path=ppt/slides/_rels/slide19.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20.xml.rels>&#65279;<?xml version="1.0" encoding="utf-8"?><Relationships xmlns="http://schemas.openxmlformats.org/package/2006/relationships"><Relationship Type="http://schemas.openxmlformats.org/officeDocument/2006/relationships/image" Target="/ppt/media/image41.jpe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44.jpeg" Id="rId6" /><Relationship Type="http://schemas.openxmlformats.org/officeDocument/2006/relationships/image" Target="/ppt/media/image43.jpeg" Id="rId5" /><Relationship Type="http://schemas.openxmlformats.org/officeDocument/2006/relationships/image" Target="/ppt/media/image42.jpeg" Id="rId4" /></Relationships>
</file>

<file path=ppt/slides/_rels/slide21.xml.rels>&#65279;<?xml version="1.0" encoding="utf-8"?><Relationships xmlns="http://schemas.openxmlformats.org/package/2006/relationships"><Relationship Type="http://schemas.openxmlformats.org/officeDocument/2006/relationships/image" Target="/ppt/media/image45.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22.xml.rels>&#65279;<?xml version="1.0" encoding="utf-8"?><Relationships xmlns="http://schemas.openxmlformats.org/package/2006/relationships"><Relationship Type="http://schemas.openxmlformats.org/officeDocument/2006/relationships/image" Target="/ppt/media/image50.png" Id="rId8" /><Relationship Type="http://schemas.openxmlformats.org/officeDocument/2006/relationships/image" Target="/ppt/media/image47.png" Id="rId3" /><Relationship Type="http://schemas.openxmlformats.org/officeDocument/2006/relationships/image" Target="/ppt/media/image53.svg" Id="rId7" /><Relationship Type="http://schemas.openxmlformats.org/officeDocument/2006/relationships/image" Target="/ppt/media/image46.gif" Id="rId2" /><Relationship Type="http://schemas.openxmlformats.org/officeDocument/2006/relationships/slideLayout" Target="/ppt/slideLayouts/slideLayout7.xml" Id="rId1" /><Relationship Type="http://schemas.openxmlformats.org/officeDocument/2006/relationships/image" Target="/ppt/media/image49.png" Id="rId6" /><Relationship Type="http://schemas.openxmlformats.org/officeDocument/2006/relationships/image" Target="/ppt/media/image51.svg" Id="rId5" /><Relationship Type="http://schemas.openxmlformats.org/officeDocument/2006/relationships/image" Target="/ppt/media/image2.jpeg" Id="rId10" /><Relationship Type="http://schemas.openxmlformats.org/officeDocument/2006/relationships/image" Target="/ppt/media/image48.png" Id="rId4" /><Relationship Type="http://schemas.openxmlformats.org/officeDocument/2006/relationships/image" Target="/ppt/media/image55.svg" Id="rId9" /></Relationships>
</file>

<file path=ppt/slides/_rels/slide23.xml.rels>&#65279;<?xml version="1.0" encoding="utf-8"?><Relationships xmlns="http://schemas.openxmlformats.org/package/2006/relationships"><Relationship Type="http://schemas.openxmlformats.org/officeDocument/2006/relationships/image" Target="/ppt/media/image51.png" Id="rId3" /><Relationship Type="http://schemas.openxmlformats.org/officeDocument/2006/relationships/image" Target="/ppt/media/image2.jpeg" Id="rId2" /><Relationship Type="http://schemas.openxmlformats.org/officeDocument/2006/relationships/slideLayout" Target="/ppt/slideLayouts/slideLayout7.xml" Id="rId1" /></Relationships>
</file>

<file path=ppt/slides/_rels/slide24.xml.rels>&#65279;<?xml version="1.0" encoding="utf-8"?><Relationships xmlns="http://schemas.openxmlformats.org/package/2006/relationships"><Relationship Type="http://schemas.openxmlformats.org/officeDocument/2006/relationships/image" Target="/ppt/media/image2.jpeg" Id="rId3" /><Relationship Type="http://schemas.openxmlformats.org/officeDocument/2006/relationships/image" Target="/ppt/media/image52.png" Id="rId2" /><Relationship Type="http://schemas.openxmlformats.org/officeDocument/2006/relationships/slideLayout" Target="/ppt/slideLayouts/slideLayout7.xml" Id="rId1" /></Relationships>
</file>

<file path=ppt/slides/_rels/slide25.xml.rels>&#65279;<?xml version="1.0" encoding="utf-8"?><Relationships xmlns="http://schemas.openxmlformats.org/package/2006/relationships"><Relationship Type="http://schemas.openxmlformats.org/officeDocument/2006/relationships/image" Target="/ppt/media/image67.svg" Id="rId13" /><Relationship Type="http://schemas.openxmlformats.org/officeDocument/2006/relationships/image" Target="/ppt/media/image2.jpeg" Id="rId18" /><Relationship Type="http://schemas.openxmlformats.org/officeDocument/2006/relationships/image" Target="/ppt/media/image59.svg" Id="rId3" /><Relationship Type="http://schemas.openxmlformats.org/officeDocument/2006/relationships/image" Target="/ppt/media/image63.svg" Id="rId7" /><Relationship Type="http://schemas.openxmlformats.org/officeDocument/2006/relationships/image" Target="/ppt/media/image57.png" Id="rId12" /><Relationship Type="http://schemas.openxmlformats.org/officeDocument/2006/relationships/image" Target="/ppt/media/image71.svg" Id="rId17" /><Relationship Type="http://schemas.openxmlformats.org/officeDocument/2006/relationships/image" Target="/ppt/media/image53.png" Id="rId2" /><Relationship Type="http://schemas.openxmlformats.org/officeDocument/2006/relationships/image" Target="/ppt/media/image59.png" Id="rId16" /><Relationship Type="http://schemas.openxmlformats.org/officeDocument/2006/relationships/slideLayout" Target="/ppt/slideLayouts/slideLayout7.xml" Id="rId1" /><Relationship Type="http://schemas.openxmlformats.org/officeDocument/2006/relationships/image" Target="/ppt/media/image55.png" Id="rId6" /><Relationship Type="http://schemas.openxmlformats.org/officeDocument/2006/relationships/image" Target="/ppt/media/image61.svg" Id="rId5" /><Relationship Type="http://schemas.openxmlformats.org/officeDocument/2006/relationships/image" Target="/ppt/media/image69.svg" Id="rId15" /><Relationship Type="http://schemas.openxmlformats.org/officeDocument/2006/relationships/image" Target="/ppt/media/image65.svg" Id="rId10" /><Relationship Type="http://schemas.openxmlformats.org/officeDocument/2006/relationships/image" Target="/ppt/media/image54.png" Id="rId4" /><Relationship Type="http://schemas.openxmlformats.org/officeDocument/2006/relationships/image" Target="/ppt/media/image56.png" Id="rId9" /><Relationship Type="http://schemas.openxmlformats.org/officeDocument/2006/relationships/image" Target="/ppt/media/image58.png" Id="rId14" /><Relationship Type="http://schemas.openxmlformats.org/officeDocument/2006/relationships/hyperlink" Target="tel:+919810614124" TargetMode="External" Id="rId8" /><Relationship Type="http://schemas.openxmlformats.org/officeDocument/2006/relationships/hyperlink" Target="mailto:rahul@invictaindia.com" TargetMode="External" Id="rId11" /></Relationships>
</file>

<file path=ppt/slides/_rels/slide26.xml.rels>&#65279;<?xml version="1.0" encoding="utf-8"?><Relationships xmlns="http://schemas.openxmlformats.org/package/2006/relationships"><Relationship Type="http://schemas.openxmlformats.org/officeDocument/2006/relationships/image" Target="/ppt/media/image28.png" Id="rId3" /><Relationship Type="http://schemas.openxmlformats.org/officeDocument/2006/relationships/image" Target="/ppt/media/image2.jpeg" Id="rId2" /><Relationship Type="http://schemas.openxmlformats.org/officeDocument/2006/relationships/slideLayout" Target="/ppt/slideLayouts/slideLayout7.xml" Id="rId1" /><Relationship Type="http://schemas.openxmlformats.org/officeDocument/2006/relationships/image" Target="/ppt/media/image25.png" Id="rId6" /><Relationship Type="http://schemas.openxmlformats.org/officeDocument/2006/relationships/image" Target="/ppt/media/image24.png" Id="rId5" /><Relationship Type="http://schemas.openxmlformats.org/officeDocument/2006/relationships/image" Target="/ppt/media/image27.png" Id="rId4"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1235100" y="3364494"/>
            <a:ext cx="6571385" cy="6571385"/>
          </a:xfrm>
          <a:custGeom>
            <a:avLst/>
            <a:gdLst/>
            <a:ahLst/>
            <a:cxnLst/>
            <a:rect l="l" t="t" r="r" b="b"/>
            <a:pathLst>
              <a:path w="6571385" h="6571385">
                <a:moveTo>
                  <a:pt x="0" y="0"/>
                </a:moveTo>
                <a:lnTo>
                  <a:pt x="6571384" y="0"/>
                </a:lnTo>
                <a:lnTo>
                  <a:pt x="6571384" y="6571385"/>
                </a:lnTo>
                <a:lnTo>
                  <a:pt x="0" y="6571385"/>
                </a:lnTo>
                <a:lnTo>
                  <a:pt x="0" y="0"/>
                </a:lnTo>
                <a:close/>
              </a:path>
            </a:pathLst>
          </a:custGeom>
          <a:blipFill>
            <a:blip r:embed="rId2"/>
            <a:stretch>
              <a:fillRect/>
            </a:stretch>
          </a:blipFill>
        </p:spPr>
      </p:sp>
      <p:sp>
        <p:nvSpPr>
          <p:cNvPr id="3" name="Freeform 3"/>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3"/>
            <a:stretch>
              <a:fillRect t="-111574" b="-88329"/>
            </a:stretch>
          </a:blipFill>
        </p:spPr>
      </p:sp>
      <p:grpSp>
        <p:nvGrpSpPr>
          <p:cNvPr id="4" name="Group 4"/>
          <p:cNvGrpSpPr/>
          <p:nvPr/>
        </p:nvGrpSpPr>
        <p:grpSpPr>
          <a:xfrm>
            <a:off x="350198" y="2353524"/>
            <a:ext cx="13419299" cy="2021940"/>
            <a:chOff x="0" y="0"/>
            <a:chExt cx="17892399" cy="2695920"/>
          </a:xfrm>
        </p:grpSpPr>
        <p:sp>
          <p:nvSpPr>
            <p:cNvPr id="5" name="TextBox 5"/>
            <p:cNvSpPr txBox="1"/>
            <p:nvPr/>
          </p:nvSpPr>
          <p:spPr>
            <a:xfrm>
              <a:off x="2230545" y="1717559"/>
              <a:ext cx="12165971" cy="978362"/>
            </a:xfrm>
            <a:prstGeom prst="rect">
              <a:avLst/>
            </a:prstGeom>
          </p:spPr>
          <p:txBody>
            <a:bodyPr lIns="0" tIns="0" rIns="0" bIns="0" rtlCol="0" anchor="t">
              <a:spAutoFit/>
            </a:bodyPr>
            <a:lstStyle/>
            <a:p>
              <a:pPr algn="ctr">
                <a:lnSpc>
                  <a:spcPts val="6163"/>
                </a:lnSpc>
              </a:pPr>
              <a:r>
                <a:rPr lang="en-US" sz="4402" b="1" spc="101">
                  <a:solidFill>
                    <a:srgbClr val="000000"/>
                  </a:solidFill>
                  <a:latin typeface="Canva Sans Bold"/>
                  <a:ea typeface="Canva Sans Bold"/>
                  <a:cs typeface="Canva Sans Bold"/>
                  <a:sym typeface="Canva Sans Bold"/>
                </a:rPr>
                <a:t>The Leading Clamping Solution</a:t>
              </a:r>
            </a:p>
          </p:txBody>
        </p:sp>
        <p:sp>
          <p:nvSpPr>
            <p:cNvPr id="6" name="TextBox 6"/>
            <p:cNvSpPr txBox="1"/>
            <p:nvPr/>
          </p:nvSpPr>
          <p:spPr>
            <a:xfrm>
              <a:off x="0" y="-152400"/>
              <a:ext cx="17892399" cy="1656457"/>
            </a:xfrm>
            <a:prstGeom prst="rect">
              <a:avLst/>
            </a:prstGeom>
          </p:spPr>
          <p:txBody>
            <a:bodyPr lIns="0" tIns="0" rIns="0" bIns="0" rtlCol="0" anchor="t">
              <a:spAutoFit/>
            </a:bodyPr>
            <a:lstStyle/>
            <a:p>
              <a:pPr algn="ctr">
                <a:lnSpc>
                  <a:spcPts val="10414"/>
                </a:lnSpc>
              </a:pPr>
              <a:r>
                <a:rPr lang="en-US" sz="7438" b="1">
                  <a:solidFill>
                    <a:srgbClr val="000000"/>
                  </a:solidFill>
                  <a:latin typeface="Canva Sans Bold"/>
                  <a:ea typeface="Canva Sans Bold"/>
                  <a:cs typeface="Canva Sans Bold"/>
                  <a:sym typeface="Canva Sans Bold"/>
                </a:rPr>
                <a:t>Welcome to Invicta Clamps </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320342" y="2422054"/>
            <a:ext cx="7521797" cy="6087954"/>
          </a:xfrm>
          <a:custGeom>
            <a:avLst/>
            <a:gdLst/>
            <a:ahLst/>
            <a:cxnLst/>
            <a:rect l="l" t="t" r="r" b="b"/>
            <a:pathLst>
              <a:path w="7521797" h="6087954">
                <a:moveTo>
                  <a:pt x="0" y="0"/>
                </a:moveTo>
                <a:lnTo>
                  <a:pt x="7521797" y="0"/>
                </a:lnTo>
                <a:lnTo>
                  <a:pt x="7521797" y="6087955"/>
                </a:lnTo>
                <a:lnTo>
                  <a:pt x="0" y="6087955"/>
                </a:lnTo>
                <a:lnTo>
                  <a:pt x="0" y="0"/>
                </a:lnTo>
                <a:close/>
              </a:path>
            </a:pathLst>
          </a:custGeom>
          <a:blipFill>
            <a:blip r:embed="rId3"/>
            <a:stretch>
              <a:fillRect/>
            </a:stretch>
          </a:blipFill>
        </p:spPr>
      </p:sp>
      <p:sp>
        <p:nvSpPr>
          <p:cNvPr id="4" name="TextBox 4"/>
          <p:cNvSpPr txBox="1"/>
          <p:nvPr/>
        </p:nvSpPr>
        <p:spPr>
          <a:xfrm>
            <a:off x="11956640" y="114300"/>
            <a:ext cx="5729771" cy="1474763"/>
          </a:xfrm>
          <a:prstGeom prst="rect">
            <a:avLst/>
          </a:prstGeom>
        </p:spPr>
        <p:txBody>
          <a:bodyPr wrap="square" lIns="0" tIns="0" rIns="0" bIns="0" rtlCol="0" anchor="t">
            <a:spAutoFit/>
          </a:bodyPr>
          <a:lstStyle/>
          <a:p>
            <a:pPr algn="ctr">
              <a:lnSpc>
                <a:spcPts val="11470"/>
              </a:lnSpc>
            </a:pPr>
            <a:r>
              <a:rPr lang="en-US" sz="8193" b="1" dirty="0">
                <a:solidFill>
                  <a:srgbClr val="000000"/>
                </a:solidFill>
                <a:latin typeface="Canva Sans Bold"/>
                <a:ea typeface="Canva Sans Bold"/>
                <a:cs typeface="Canva Sans Bold"/>
                <a:sym typeface="Canva Sans Bold"/>
              </a:rPr>
              <a:t>ABOUT US</a:t>
            </a:r>
          </a:p>
        </p:txBody>
      </p:sp>
      <p:sp>
        <p:nvSpPr>
          <p:cNvPr id="5" name="TextBox 5"/>
          <p:cNvSpPr txBox="1"/>
          <p:nvPr/>
        </p:nvSpPr>
        <p:spPr>
          <a:xfrm>
            <a:off x="8465498" y="2383954"/>
            <a:ext cx="9220913" cy="6311865"/>
          </a:xfrm>
          <a:prstGeom prst="rect">
            <a:avLst/>
          </a:prstGeom>
        </p:spPr>
        <p:txBody>
          <a:bodyPr lIns="0" tIns="0" rIns="0" bIns="0" rtlCol="0" anchor="t">
            <a:spAutoFit/>
          </a:bodyPr>
          <a:lstStyle/>
          <a:p>
            <a:pPr algn="l">
              <a:lnSpc>
                <a:spcPts val="2979"/>
              </a:lnSpc>
            </a:pPr>
            <a:r>
              <a:rPr lang="en-US" sz="2128" b="1">
                <a:solidFill>
                  <a:srgbClr val="000000"/>
                </a:solidFill>
                <a:latin typeface="Canva Sans Bold"/>
                <a:ea typeface="Canva Sans Bold"/>
                <a:cs typeface="Canva Sans Bold"/>
                <a:sym typeface="Canva Sans Bold"/>
              </a:rPr>
              <a:t>Invicta Clamps is headquartered in Delhi, India and primarily operates in the lucrative niche category of clamping products. The company offers 20,000 products and solutions for a wide range of applications. Since 1980 Invicta has been at the fore front of clamp and connecting technology.With a comprehensive range and proven quality and reliability, Invicta clamps are second to none. All Invicta clamps are manufactured to stringent quality standards. We provide the most upto date range of clamping products for agricultural machinery, commercial vehicles, construction equipment, engines, aviation, infrastructure/construction/water management, passenger vehicles, railway, white goods, wholesalers, and technical distributors. Today Invicta Clamps are used by more than 1000 customers in 120 countries. With 7 production facilities and 10 warehouses, Invicta Clamps is continuing on its journey with consistent year-over-year growth in sales volume and R&amp;D expenditure. With the support of our dedicated employees, we consistently products that exceed the expectations of our customers.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9149345" y="43928"/>
            <a:ext cx="8503478" cy="1179810"/>
          </a:xfrm>
          <a:prstGeom prst="rect">
            <a:avLst/>
          </a:prstGeom>
        </p:spPr>
        <p:txBody>
          <a:bodyPr wrap="square" lIns="0" tIns="0" rIns="0" bIns="0" rtlCol="0" anchor="t">
            <a:spAutoFit/>
          </a:bodyPr>
          <a:lstStyle/>
          <a:p>
            <a:pPr algn="ctr">
              <a:lnSpc>
                <a:spcPts val="9240"/>
              </a:lnSpc>
            </a:pPr>
            <a:r>
              <a:rPr lang="en-US" sz="6600" b="1" dirty="0">
                <a:solidFill>
                  <a:srgbClr val="000000"/>
                </a:solidFill>
                <a:latin typeface="Canva Sans Bold"/>
                <a:ea typeface="Canva Sans Bold"/>
                <a:cs typeface="Canva Sans Bold"/>
                <a:sym typeface="Canva Sans Bold"/>
              </a:rPr>
              <a:t>Company Hierarchy</a:t>
            </a:r>
          </a:p>
        </p:txBody>
      </p:sp>
      <p:sp>
        <p:nvSpPr>
          <p:cNvPr id="3" name="Freeform 3"/>
          <p:cNvSpPr/>
          <p:nvPr/>
        </p:nvSpPr>
        <p:spPr>
          <a:xfrm>
            <a:off x="7288268" y="1922789"/>
            <a:ext cx="3685580" cy="1521582"/>
          </a:xfrm>
          <a:custGeom>
            <a:avLst/>
            <a:gdLst/>
            <a:ahLst/>
            <a:cxnLst/>
            <a:rect l="l" t="t" r="r" b="b"/>
            <a:pathLst>
              <a:path w="3685580" h="1521582">
                <a:moveTo>
                  <a:pt x="0" y="0"/>
                </a:moveTo>
                <a:lnTo>
                  <a:pt x="3685579" y="0"/>
                </a:lnTo>
                <a:lnTo>
                  <a:pt x="3685579" y="1521582"/>
                </a:lnTo>
                <a:lnTo>
                  <a:pt x="0" y="1521582"/>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TextBox 4"/>
          <p:cNvSpPr txBox="1"/>
          <p:nvPr/>
        </p:nvSpPr>
        <p:spPr>
          <a:xfrm>
            <a:off x="7481341" y="2110173"/>
            <a:ext cx="3299432" cy="1108714"/>
          </a:xfrm>
          <a:prstGeom prst="rect">
            <a:avLst/>
          </a:prstGeom>
        </p:spPr>
        <p:txBody>
          <a:bodyPr lIns="0" tIns="0" rIns="0" bIns="0" rtlCol="0" anchor="t">
            <a:spAutoFit/>
          </a:bodyPr>
          <a:lstStyle/>
          <a:p>
            <a:pPr algn="ctr">
              <a:lnSpc>
                <a:spcPts val="3422"/>
              </a:lnSpc>
            </a:pPr>
            <a:r>
              <a:rPr lang="en-US" sz="2444" b="1">
                <a:solidFill>
                  <a:srgbClr val="000000"/>
                </a:solidFill>
                <a:latin typeface="Canva Sans Bold"/>
                <a:ea typeface="Canva Sans Bold"/>
                <a:cs typeface="Canva Sans Bold"/>
                <a:sym typeface="Canva Sans Bold"/>
              </a:rPr>
              <a:t>MR.GOPAL CHOPRA</a:t>
            </a:r>
          </a:p>
          <a:p>
            <a:pPr algn="ctr">
              <a:lnSpc>
                <a:spcPts val="3422"/>
              </a:lnSpc>
            </a:pPr>
            <a:r>
              <a:rPr lang="en-US" sz="2444" b="1">
                <a:solidFill>
                  <a:srgbClr val="000000"/>
                </a:solidFill>
                <a:latin typeface="Canva Sans Bold"/>
                <a:ea typeface="Canva Sans Bold"/>
                <a:cs typeface="Canva Sans Bold"/>
                <a:sym typeface="Canva Sans Bold"/>
              </a:rPr>
              <a:t> FOUNDER</a:t>
            </a:r>
          </a:p>
          <a:p>
            <a:pPr algn="ctr">
              <a:lnSpc>
                <a:spcPts val="1974"/>
              </a:lnSpc>
            </a:pPr>
            <a:endParaRPr lang="en-US" sz="2444" b="1">
              <a:solidFill>
                <a:srgbClr val="000000"/>
              </a:solidFill>
              <a:latin typeface="Canva Sans Bold"/>
              <a:ea typeface="Canva Sans Bold"/>
              <a:cs typeface="Canva Sans Bold"/>
              <a:sym typeface="Canva Sans Bold"/>
            </a:endParaRPr>
          </a:p>
        </p:txBody>
      </p:sp>
      <p:sp>
        <p:nvSpPr>
          <p:cNvPr id="5" name="Freeform 5"/>
          <p:cNvSpPr/>
          <p:nvPr/>
        </p:nvSpPr>
        <p:spPr>
          <a:xfrm>
            <a:off x="4189809" y="5037045"/>
            <a:ext cx="3529754" cy="1457250"/>
          </a:xfrm>
          <a:custGeom>
            <a:avLst/>
            <a:gdLst/>
            <a:ahLst/>
            <a:cxnLst/>
            <a:rect l="l" t="t" r="r" b="b"/>
            <a:pathLst>
              <a:path w="3529754" h="1457250">
                <a:moveTo>
                  <a:pt x="0" y="0"/>
                </a:moveTo>
                <a:lnTo>
                  <a:pt x="3529754" y="0"/>
                </a:lnTo>
                <a:lnTo>
                  <a:pt x="3529754" y="1457250"/>
                </a:lnTo>
                <a:lnTo>
                  <a:pt x="0" y="145725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6" name="TextBox 6"/>
          <p:cNvSpPr txBox="1"/>
          <p:nvPr/>
        </p:nvSpPr>
        <p:spPr>
          <a:xfrm>
            <a:off x="4251289" y="5251409"/>
            <a:ext cx="3406793" cy="1026935"/>
          </a:xfrm>
          <a:prstGeom prst="rect">
            <a:avLst/>
          </a:prstGeom>
        </p:spPr>
        <p:txBody>
          <a:bodyPr lIns="0" tIns="0" rIns="0" bIns="0" rtlCol="0" anchor="t">
            <a:spAutoFit/>
          </a:bodyPr>
          <a:lstStyle/>
          <a:p>
            <a:pPr algn="ctr">
              <a:lnSpc>
                <a:spcPts val="3130"/>
              </a:lnSpc>
            </a:pPr>
            <a:r>
              <a:rPr lang="en-US" sz="2236" b="1">
                <a:solidFill>
                  <a:srgbClr val="000000"/>
                </a:solidFill>
                <a:latin typeface="Canva Sans Bold"/>
                <a:ea typeface="Canva Sans Bold"/>
                <a:cs typeface="Canva Sans Bold"/>
                <a:sym typeface="Canva Sans Bold"/>
              </a:rPr>
              <a:t>MRS.KAVITA CHADHA</a:t>
            </a:r>
          </a:p>
          <a:p>
            <a:pPr algn="ctr">
              <a:lnSpc>
                <a:spcPts val="3130"/>
              </a:lnSpc>
            </a:pPr>
            <a:r>
              <a:rPr lang="en-US" sz="2236" b="1">
                <a:solidFill>
                  <a:srgbClr val="000000"/>
                </a:solidFill>
                <a:latin typeface="Canva Sans Bold"/>
                <a:ea typeface="Canva Sans Bold"/>
                <a:cs typeface="Canva Sans Bold"/>
                <a:sym typeface="Canva Sans Bold"/>
              </a:rPr>
              <a:t> M.D</a:t>
            </a:r>
          </a:p>
          <a:p>
            <a:pPr algn="ctr">
              <a:lnSpc>
                <a:spcPts val="1806"/>
              </a:lnSpc>
            </a:pPr>
            <a:endParaRPr lang="en-US" sz="2236" b="1">
              <a:solidFill>
                <a:srgbClr val="000000"/>
              </a:solidFill>
              <a:latin typeface="Canva Sans Bold"/>
              <a:ea typeface="Canva Sans Bold"/>
              <a:cs typeface="Canva Sans Bold"/>
              <a:sym typeface="Canva Sans Bold"/>
            </a:endParaRPr>
          </a:p>
        </p:txBody>
      </p:sp>
      <p:sp>
        <p:nvSpPr>
          <p:cNvPr id="7" name="Freeform 7"/>
          <p:cNvSpPr/>
          <p:nvPr/>
        </p:nvSpPr>
        <p:spPr>
          <a:xfrm>
            <a:off x="10745345" y="5037045"/>
            <a:ext cx="3326961" cy="1373527"/>
          </a:xfrm>
          <a:custGeom>
            <a:avLst/>
            <a:gdLst/>
            <a:ahLst/>
            <a:cxnLst/>
            <a:rect l="l" t="t" r="r" b="b"/>
            <a:pathLst>
              <a:path w="3326961" h="1373527">
                <a:moveTo>
                  <a:pt x="0" y="0"/>
                </a:moveTo>
                <a:lnTo>
                  <a:pt x="3326961" y="0"/>
                </a:lnTo>
                <a:lnTo>
                  <a:pt x="3326961" y="1373527"/>
                </a:lnTo>
                <a:lnTo>
                  <a:pt x="0" y="137352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8" name="TextBox 8"/>
          <p:cNvSpPr txBox="1"/>
          <p:nvPr/>
        </p:nvSpPr>
        <p:spPr>
          <a:xfrm>
            <a:off x="10919632" y="5202488"/>
            <a:ext cx="2978387" cy="766299"/>
          </a:xfrm>
          <a:prstGeom prst="rect">
            <a:avLst/>
          </a:prstGeom>
        </p:spPr>
        <p:txBody>
          <a:bodyPr lIns="0" tIns="0" rIns="0" bIns="0" rtlCol="0" anchor="t">
            <a:spAutoFit/>
          </a:bodyPr>
          <a:lstStyle/>
          <a:p>
            <a:pPr algn="ctr">
              <a:lnSpc>
                <a:spcPts val="3089"/>
              </a:lnSpc>
            </a:pPr>
            <a:r>
              <a:rPr lang="en-US" sz="2206" b="1">
                <a:solidFill>
                  <a:srgbClr val="000000"/>
                </a:solidFill>
                <a:latin typeface="Canva Sans Bold"/>
                <a:ea typeface="Canva Sans Bold"/>
                <a:cs typeface="Canva Sans Bold"/>
                <a:sym typeface="Canva Sans Bold"/>
              </a:rPr>
              <a:t>MR.RAHUL CHADHA</a:t>
            </a:r>
          </a:p>
          <a:p>
            <a:pPr algn="ctr">
              <a:lnSpc>
                <a:spcPts val="3089"/>
              </a:lnSpc>
            </a:pPr>
            <a:r>
              <a:rPr lang="en-US" sz="2206" b="1">
                <a:solidFill>
                  <a:srgbClr val="000000"/>
                </a:solidFill>
                <a:latin typeface="Canva Sans Bold"/>
                <a:ea typeface="Canva Sans Bold"/>
                <a:cs typeface="Canva Sans Bold"/>
                <a:sym typeface="Canva Sans Bold"/>
              </a:rPr>
              <a:t>CEO</a:t>
            </a:r>
          </a:p>
        </p:txBody>
      </p:sp>
      <p:sp>
        <p:nvSpPr>
          <p:cNvPr id="9" name="Freeform 9"/>
          <p:cNvSpPr/>
          <p:nvPr/>
        </p:nvSpPr>
        <p:spPr>
          <a:xfrm>
            <a:off x="245648" y="8363783"/>
            <a:ext cx="3172920" cy="1309932"/>
          </a:xfrm>
          <a:custGeom>
            <a:avLst/>
            <a:gdLst/>
            <a:ahLst/>
            <a:cxnLst/>
            <a:rect l="l" t="t" r="r" b="b"/>
            <a:pathLst>
              <a:path w="3172920" h="1309932">
                <a:moveTo>
                  <a:pt x="0" y="0"/>
                </a:moveTo>
                <a:lnTo>
                  <a:pt x="3172920" y="0"/>
                </a:lnTo>
                <a:lnTo>
                  <a:pt x="3172920" y="1309931"/>
                </a:lnTo>
                <a:lnTo>
                  <a:pt x="0" y="130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10" name="TextBox 10"/>
          <p:cNvSpPr txBox="1"/>
          <p:nvPr/>
        </p:nvSpPr>
        <p:spPr>
          <a:xfrm>
            <a:off x="380369" y="8567575"/>
            <a:ext cx="2985664" cy="864246"/>
          </a:xfrm>
          <a:prstGeom prst="rect">
            <a:avLst/>
          </a:prstGeom>
        </p:spPr>
        <p:txBody>
          <a:bodyPr lIns="0" tIns="0" rIns="0" bIns="0" rtlCol="0" anchor="t">
            <a:spAutoFit/>
          </a:bodyPr>
          <a:lstStyle/>
          <a:p>
            <a:pPr algn="ctr">
              <a:lnSpc>
                <a:spcPts val="2641"/>
              </a:lnSpc>
            </a:pPr>
            <a:r>
              <a:rPr lang="en-US" sz="1886" b="1">
                <a:solidFill>
                  <a:srgbClr val="000000"/>
                </a:solidFill>
                <a:latin typeface="Canva Sans Bold"/>
                <a:ea typeface="Canva Sans Bold"/>
                <a:cs typeface="Canva Sans Bold"/>
                <a:sym typeface="Canva Sans Bold"/>
              </a:rPr>
              <a:t>MR.PRAMOD KUMAR</a:t>
            </a:r>
          </a:p>
          <a:p>
            <a:pPr algn="ctr">
              <a:lnSpc>
                <a:spcPts val="2641"/>
              </a:lnSpc>
            </a:pPr>
            <a:r>
              <a:rPr lang="en-US" sz="1886" b="1">
                <a:solidFill>
                  <a:srgbClr val="000000"/>
                </a:solidFill>
                <a:latin typeface="Canva Sans Bold"/>
                <a:ea typeface="Canva Sans Bold"/>
                <a:cs typeface="Canva Sans Bold"/>
                <a:sym typeface="Canva Sans Bold"/>
              </a:rPr>
              <a:t>PLANT HEAD</a:t>
            </a:r>
          </a:p>
          <a:p>
            <a:pPr algn="ctr">
              <a:lnSpc>
                <a:spcPts val="1523"/>
              </a:lnSpc>
            </a:pPr>
            <a:endParaRPr lang="en-US" sz="1886" b="1">
              <a:solidFill>
                <a:srgbClr val="000000"/>
              </a:solidFill>
              <a:latin typeface="Canva Sans Bold"/>
              <a:ea typeface="Canva Sans Bold"/>
              <a:cs typeface="Canva Sans Bold"/>
              <a:sym typeface="Canva Sans Bold"/>
            </a:endParaRPr>
          </a:p>
        </p:txBody>
      </p:sp>
      <p:sp>
        <p:nvSpPr>
          <p:cNvPr id="11" name="Freeform 11"/>
          <p:cNvSpPr/>
          <p:nvPr/>
        </p:nvSpPr>
        <p:spPr>
          <a:xfrm>
            <a:off x="3961493" y="8363783"/>
            <a:ext cx="3172920" cy="1309932"/>
          </a:xfrm>
          <a:custGeom>
            <a:avLst/>
            <a:gdLst/>
            <a:ahLst/>
            <a:cxnLst/>
            <a:rect l="l" t="t" r="r" b="b"/>
            <a:pathLst>
              <a:path w="3172920" h="1309932">
                <a:moveTo>
                  <a:pt x="0" y="0"/>
                </a:moveTo>
                <a:lnTo>
                  <a:pt x="3172919" y="0"/>
                </a:lnTo>
                <a:lnTo>
                  <a:pt x="3172919" y="1309931"/>
                </a:lnTo>
                <a:lnTo>
                  <a:pt x="0" y="130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12" name="TextBox 12"/>
          <p:cNvSpPr txBox="1"/>
          <p:nvPr/>
        </p:nvSpPr>
        <p:spPr>
          <a:xfrm>
            <a:off x="3964936" y="8535430"/>
            <a:ext cx="3172682" cy="867567"/>
          </a:xfrm>
          <a:prstGeom prst="rect">
            <a:avLst/>
          </a:prstGeom>
        </p:spPr>
        <p:txBody>
          <a:bodyPr lIns="0" tIns="0" rIns="0" bIns="0" rtlCol="0" anchor="t">
            <a:spAutoFit/>
          </a:bodyPr>
          <a:lstStyle/>
          <a:p>
            <a:pPr algn="ctr">
              <a:lnSpc>
                <a:spcPts val="2651"/>
              </a:lnSpc>
            </a:pPr>
            <a:r>
              <a:rPr lang="en-US" sz="1894" b="1">
                <a:solidFill>
                  <a:srgbClr val="000000"/>
                </a:solidFill>
                <a:latin typeface="Canva Sans Bold"/>
                <a:ea typeface="Canva Sans Bold"/>
                <a:cs typeface="Canva Sans Bold"/>
                <a:sym typeface="Canva Sans Bold"/>
              </a:rPr>
              <a:t>MR. INNOCENT THOMAS</a:t>
            </a:r>
          </a:p>
          <a:p>
            <a:pPr algn="ctr">
              <a:lnSpc>
                <a:spcPts val="2651"/>
              </a:lnSpc>
            </a:pPr>
            <a:r>
              <a:rPr lang="en-US" sz="1894" b="1">
                <a:solidFill>
                  <a:srgbClr val="000000"/>
                </a:solidFill>
                <a:latin typeface="Canva Sans Bold"/>
                <a:ea typeface="Canva Sans Bold"/>
                <a:cs typeface="Canva Sans Bold"/>
                <a:sym typeface="Canva Sans Bold"/>
              </a:rPr>
              <a:t> PRODUCTION </a:t>
            </a:r>
          </a:p>
          <a:p>
            <a:pPr algn="ctr">
              <a:lnSpc>
                <a:spcPts val="1529"/>
              </a:lnSpc>
            </a:pPr>
            <a:endParaRPr lang="en-US" sz="1894" b="1">
              <a:solidFill>
                <a:srgbClr val="000000"/>
              </a:solidFill>
              <a:latin typeface="Canva Sans Bold"/>
              <a:ea typeface="Canva Sans Bold"/>
              <a:cs typeface="Canva Sans Bold"/>
              <a:sym typeface="Canva Sans Bold"/>
            </a:endParaRPr>
          </a:p>
        </p:txBody>
      </p:sp>
      <p:sp>
        <p:nvSpPr>
          <p:cNvPr id="13" name="Freeform 13"/>
          <p:cNvSpPr/>
          <p:nvPr/>
        </p:nvSpPr>
        <p:spPr>
          <a:xfrm>
            <a:off x="7815596" y="8363783"/>
            <a:ext cx="3172920" cy="1309932"/>
          </a:xfrm>
          <a:custGeom>
            <a:avLst/>
            <a:gdLst/>
            <a:ahLst/>
            <a:cxnLst/>
            <a:rect l="l" t="t" r="r" b="b"/>
            <a:pathLst>
              <a:path w="3172920" h="1309932">
                <a:moveTo>
                  <a:pt x="0" y="0"/>
                </a:moveTo>
                <a:lnTo>
                  <a:pt x="3172919" y="0"/>
                </a:lnTo>
                <a:lnTo>
                  <a:pt x="3172919" y="1309931"/>
                </a:lnTo>
                <a:lnTo>
                  <a:pt x="0" y="130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14" name="TextBox 14"/>
          <p:cNvSpPr txBox="1"/>
          <p:nvPr/>
        </p:nvSpPr>
        <p:spPr>
          <a:xfrm>
            <a:off x="7657200" y="8535430"/>
            <a:ext cx="3350041" cy="866737"/>
          </a:xfrm>
          <a:prstGeom prst="rect">
            <a:avLst/>
          </a:prstGeom>
        </p:spPr>
        <p:txBody>
          <a:bodyPr lIns="0" tIns="0" rIns="0" bIns="0" rtlCol="0" anchor="t">
            <a:spAutoFit/>
          </a:bodyPr>
          <a:lstStyle/>
          <a:p>
            <a:pPr algn="ctr">
              <a:lnSpc>
                <a:spcPts val="2628"/>
              </a:lnSpc>
            </a:pPr>
            <a:r>
              <a:rPr lang="en-US" sz="1877" b="1">
                <a:solidFill>
                  <a:srgbClr val="000000"/>
                </a:solidFill>
                <a:latin typeface="Canva Sans Bold"/>
                <a:ea typeface="Canva Sans Bold"/>
                <a:cs typeface="Canva Sans Bold"/>
                <a:sym typeface="Canva Sans Bold"/>
              </a:rPr>
              <a:t>MR.PHILIP</a:t>
            </a:r>
          </a:p>
          <a:p>
            <a:pPr algn="ctr">
              <a:lnSpc>
                <a:spcPts val="2628"/>
              </a:lnSpc>
            </a:pPr>
            <a:r>
              <a:rPr lang="en-US" sz="1877" b="1">
                <a:solidFill>
                  <a:srgbClr val="000000"/>
                </a:solidFill>
                <a:latin typeface="Canva Sans Bold"/>
                <a:ea typeface="Canva Sans Bold"/>
                <a:cs typeface="Canva Sans Bold"/>
                <a:sym typeface="Canva Sans Bold"/>
              </a:rPr>
              <a:t> DESIGN &amp; DEVELOPMENT</a:t>
            </a:r>
          </a:p>
          <a:p>
            <a:pPr algn="ctr">
              <a:lnSpc>
                <a:spcPts val="1575"/>
              </a:lnSpc>
            </a:pPr>
            <a:endParaRPr lang="en-US" sz="1877" b="1">
              <a:solidFill>
                <a:srgbClr val="000000"/>
              </a:solidFill>
              <a:latin typeface="Canva Sans Bold"/>
              <a:ea typeface="Canva Sans Bold"/>
              <a:cs typeface="Canva Sans Bold"/>
              <a:sym typeface="Canva Sans Bold"/>
            </a:endParaRPr>
          </a:p>
        </p:txBody>
      </p:sp>
      <p:sp>
        <p:nvSpPr>
          <p:cNvPr id="15" name="Freeform 15"/>
          <p:cNvSpPr/>
          <p:nvPr/>
        </p:nvSpPr>
        <p:spPr>
          <a:xfrm>
            <a:off x="11499526" y="8363783"/>
            <a:ext cx="3172920" cy="1309932"/>
          </a:xfrm>
          <a:custGeom>
            <a:avLst/>
            <a:gdLst/>
            <a:ahLst/>
            <a:cxnLst/>
            <a:rect l="l" t="t" r="r" b="b"/>
            <a:pathLst>
              <a:path w="3172920" h="1309932">
                <a:moveTo>
                  <a:pt x="0" y="0"/>
                </a:moveTo>
                <a:lnTo>
                  <a:pt x="3172920" y="0"/>
                </a:lnTo>
                <a:lnTo>
                  <a:pt x="3172920" y="1309931"/>
                </a:lnTo>
                <a:lnTo>
                  <a:pt x="0" y="130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16" name="TextBox 16"/>
          <p:cNvSpPr txBox="1"/>
          <p:nvPr/>
        </p:nvSpPr>
        <p:spPr>
          <a:xfrm>
            <a:off x="11575726" y="8493759"/>
            <a:ext cx="2958782" cy="718557"/>
          </a:xfrm>
          <a:prstGeom prst="rect">
            <a:avLst/>
          </a:prstGeom>
        </p:spPr>
        <p:txBody>
          <a:bodyPr lIns="0" tIns="0" rIns="0" bIns="0" rtlCol="0" anchor="t">
            <a:spAutoFit/>
          </a:bodyPr>
          <a:lstStyle/>
          <a:p>
            <a:pPr algn="ctr">
              <a:lnSpc>
                <a:spcPts val="2846"/>
              </a:lnSpc>
            </a:pPr>
            <a:r>
              <a:rPr lang="en-US" sz="2033" b="1">
                <a:solidFill>
                  <a:srgbClr val="000000"/>
                </a:solidFill>
                <a:latin typeface="Canva Sans Bold"/>
                <a:ea typeface="Canva Sans Bold"/>
                <a:cs typeface="Canva Sans Bold"/>
                <a:sym typeface="Canva Sans Bold"/>
              </a:rPr>
              <a:t>MR.NISHANT SHARMA</a:t>
            </a:r>
          </a:p>
          <a:p>
            <a:pPr algn="ctr">
              <a:lnSpc>
                <a:spcPts val="2846"/>
              </a:lnSpc>
            </a:pPr>
            <a:r>
              <a:rPr lang="en-US" sz="2033" b="1">
                <a:solidFill>
                  <a:srgbClr val="000000"/>
                </a:solidFill>
                <a:latin typeface="Canva Sans Bold"/>
                <a:ea typeface="Canva Sans Bold"/>
                <a:cs typeface="Canva Sans Bold"/>
                <a:sym typeface="Canva Sans Bold"/>
              </a:rPr>
              <a:t>MARKETING</a:t>
            </a:r>
          </a:p>
        </p:txBody>
      </p:sp>
      <p:sp>
        <p:nvSpPr>
          <p:cNvPr id="17" name="Freeform 17"/>
          <p:cNvSpPr/>
          <p:nvPr/>
        </p:nvSpPr>
        <p:spPr>
          <a:xfrm>
            <a:off x="14869432" y="8363783"/>
            <a:ext cx="3172920" cy="1309932"/>
          </a:xfrm>
          <a:custGeom>
            <a:avLst/>
            <a:gdLst/>
            <a:ahLst/>
            <a:cxnLst/>
            <a:rect l="l" t="t" r="r" b="b"/>
            <a:pathLst>
              <a:path w="3172920" h="1309932">
                <a:moveTo>
                  <a:pt x="0" y="0"/>
                </a:moveTo>
                <a:lnTo>
                  <a:pt x="3172920" y="0"/>
                </a:lnTo>
                <a:lnTo>
                  <a:pt x="3172920" y="1309931"/>
                </a:lnTo>
                <a:lnTo>
                  <a:pt x="0" y="130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cap="sq">
            <a:noFill/>
            <a:prstDash val="solid"/>
            <a:miter/>
          </a:ln>
        </p:spPr>
      </p:sp>
      <p:sp>
        <p:nvSpPr>
          <p:cNvPr id="18" name="TextBox 18"/>
          <p:cNvSpPr txBox="1"/>
          <p:nvPr/>
        </p:nvSpPr>
        <p:spPr>
          <a:xfrm>
            <a:off x="14869432" y="8525905"/>
            <a:ext cx="3030776" cy="705269"/>
          </a:xfrm>
          <a:prstGeom prst="rect">
            <a:avLst/>
          </a:prstGeom>
        </p:spPr>
        <p:txBody>
          <a:bodyPr lIns="0" tIns="0" rIns="0" bIns="0" rtlCol="0" anchor="t">
            <a:spAutoFit/>
          </a:bodyPr>
          <a:lstStyle/>
          <a:p>
            <a:pPr algn="ctr">
              <a:lnSpc>
                <a:spcPts val="2808"/>
              </a:lnSpc>
            </a:pPr>
            <a:r>
              <a:rPr lang="en-US" sz="2006" b="1">
                <a:solidFill>
                  <a:srgbClr val="000000"/>
                </a:solidFill>
                <a:latin typeface="Canva Sans Bold"/>
                <a:ea typeface="Canva Sans Bold"/>
                <a:cs typeface="Canva Sans Bold"/>
                <a:sym typeface="Canva Sans Bold"/>
              </a:rPr>
              <a:t>MR.TUSHAR</a:t>
            </a:r>
          </a:p>
          <a:p>
            <a:pPr algn="ctr">
              <a:lnSpc>
                <a:spcPts val="2810"/>
              </a:lnSpc>
            </a:pPr>
            <a:r>
              <a:rPr lang="en-US" sz="2007" b="1">
                <a:solidFill>
                  <a:srgbClr val="000000"/>
                </a:solidFill>
                <a:latin typeface="Canva Sans Bold"/>
                <a:ea typeface="Canva Sans Bold"/>
                <a:cs typeface="Canva Sans Bold"/>
                <a:sym typeface="Canva Sans Bold"/>
              </a:rPr>
              <a:t>QUALITY</a:t>
            </a:r>
          </a:p>
        </p:txBody>
      </p:sp>
      <p:sp>
        <p:nvSpPr>
          <p:cNvPr id="19" name="AutoShape 19"/>
          <p:cNvSpPr/>
          <p:nvPr/>
        </p:nvSpPr>
        <p:spPr>
          <a:xfrm>
            <a:off x="1747840" y="7652659"/>
            <a:ext cx="14511066" cy="0"/>
          </a:xfrm>
          <a:prstGeom prst="line">
            <a:avLst/>
          </a:prstGeom>
          <a:ln w="38100" cap="flat">
            <a:solidFill>
              <a:srgbClr val="000000"/>
            </a:solidFill>
            <a:prstDash val="solid"/>
            <a:headEnd type="diamond" w="lg" len="lg"/>
            <a:tailEnd type="diamond" w="lg" len="lg"/>
          </a:ln>
        </p:spPr>
      </p:sp>
      <p:sp>
        <p:nvSpPr>
          <p:cNvPr id="20" name="AutoShape 20"/>
          <p:cNvSpPr/>
          <p:nvPr/>
        </p:nvSpPr>
        <p:spPr>
          <a:xfrm>
            <a:off x="5935636" y="4367783"/>
            <a:ext cx="6492240" cy="0"/>
          </a:xfrm>
          <a:prstGeom prst="line">
            <a:avLst/>
          </a:prstGeom>
          <a:ln w="38100" cap="flat">
            <a:solidFill>
              <a:srgbClr val="000000"/>
            </a:solidFill>
            <a:prstDash val="solid"/>
            <a:headEnd type="diamond" w="lg" len="lg"/>
            <a:tailEnd type="diamond" w="lg" len="lg"/>
          </a:ln>
        </p:spPr>
      </p:sp>
      <p:sp>
        <p:nvSpPr>
          <p:cNvPr id="21" name="AutoShape 21"/>
          <p:cNvSpPr/>
          <p:nvPr/>
        </p:nvSpPr>
        <p:spPr>
          <a:xfrm flipV="1">
            <a:off x="5954686" y="4367783"/>
            <a:ext cx="0" cy="711123"/>
          </a:xfrm>
          <a:prstGeom prst="line">
            <a:avLst/>
          </a:prstGeom>
          <a:ln w="38100" cap="flat">
            <a:solidFill>
              <a:srgbClr val="000000"/>
            </a:solidFill>
            <a:prstDash val="solid"/>
            <a:headEnd type="diamond" w="lg" len="lg"/>
            <a:tailEnd type="diamond" w="lg" len="lg"/>
          </a:ln>
        </p:spPr>
      </p:sp>
      <p:sp>
        <p:nvSpPr>
          <p:cNvPr id="22" name="AutoShape 22"/>
          <p:cNvSpPr/>
          <p:nvPr/>
        </p:nvSpPr>
        <p:spPr>
          <a:xfrm flipV="1">
            <a:off x="12408826" y="4367783"/>
            <a:ext cx="0" cy="711123"/>
          </a:xfrm>
          <a:prstGeom prst="line">
            <a:avLst/>
          </a:prstGeom>
          <a:ln w="38100" cap="flat">
            <a:solidFill>
              <a:srgbClr val="000000"/>
            </a:solidFill>
            <a:prstDash val="solid"/>
            <a:headEnd type="diamond" w="lg" len="lg"/>
            <a:tailEnd type="diamond" w="lg" len="lg"/>
          </a:ln>
        </p:spPr>
      </p:sp>
      <p:sp>
        <p:nvSpPr>
          <p:cNvPr id="23" name="AutoShape 23"/>
          <p:cNvSpPr/>
          <p:nvPr/>
        </p:nvSpPr>
        <p:spPr>
          <a:xfrm flipV="1">
            <a:off x="1766890" y="7652659"/>
            <a:ext cx="0" cy="711123"/>
          </a:xfrm>
          <a:prstGeom prst="line">
            <a:avLst/>
          </a:prstGeom>
          <a:ln w="38100" cap="flat">
            <a:solidFill>
              <a:srgbClr val="000000"/>
            </a:solidFill>
            <a:prstDash val="solid"/>
            <a:headEnd type="diamond" w="lg" len="lg"/>
            <a:tailEnd type="diamond" w="lg" len="lg"/>
          </a:ln>
        </p:spPr>
      </p:sp>
      <p:sp>
        <p:nvSpPr>
          <p:cNvPr id="24" name="AutoShape 24"/>
          <p:cNvSpPr/>
          <p:nvPr/>
        </p:nvSpPr>
        <p:spPr>
          <a:xfrm flipV="1">
            <a:off x="5549555" y="7652659"/>
            <a:ext cx="0" cy="711123"/>
          </a:xfrm>
          <a:prstGeom prst="line">
            <a:avLst/>
          </a:prstGeom>
          <a:ln w="38100" cap="flat">
            <a:solidFill>
              <a:srgbClr val="000000"/>
            </a:solidFill>
            <a:prstDash val="solid"/>
            <a:headEnd type="diamond" w="lg" len="lg"/>
            <a:tailEnd type="diamond" w="lg" len="lg"/>
          </a:ln>
        </p:spPr>
      </p:sp>
      <p:sp>
        <p:nvSpPr>
          <p:cNvPr id="25" name="AutoShape 25"/>
          <p:cNvSpPr/>
          <p:nvPr/>
        </p:nvSpPr>
        <p:spPr>
          <a:xfrm flipV="1">
            <a:off x="9332221" y="7652659"/>
            <a:ext cx="0" cy="711123"/>
          </a:xfrm>
          <a:prstGeom prst="line">
            <a:avLst/>
          </a:prstGeom>
          <a:ln w="38100" cap="flat">
            <a:solidFill>
              <a:srgbClr val="000000"/>
            </a:solidFill>
            <a:prstDash val="solid"/>
            <a:headEnd type="diamond" w="lg" len="lg"/>
            <a:tailEnd type="diamond" w="lg" len="lg"/>
          </a:ln>
        </p:spPr>
      </p:sp>
      <p:sp>
        <p:nvSpPr>
          <p:cNvPr id="26" name="AutoShape 26"/>
          <p:cNvSpPr/>
          <p:nvPr/>
        </p:nvSpPr>
        <p:spPr>
          <a:xfrm flipV="1">
            <a:off x="13114886" y="7652659"/>
            <a:ext cx="0" cy="711123"/>
          </a:xfrm>
          <a:prstGeom prst="line">
            <a:avLst/>
          </a:prstGeom>
          <a:ln w="38100" cap="flat">
            <a:solidFill>
              <a:srgbClr val="000000"/>
            </a:solidFill>
            <a:prstDash val="solid"/>
            <a:headEnd type="diamond" w="lg" len="lg"/>
            <a:tailEnd type="diamond" w="lg" len="lg"/>
          </a:ln>
        </p:spPr>
      </p:sp>
      <p:sp>
        <p:nvSpPr>
          <p:cNvPr id="27" name="AutoShape 27"/>
          <p:cNvSpPr/>
          <p:nvPr/>
        </p:nvSpPr>
        <p:spPr>
          <a:xfrm flipV="1">
            <a:off x="16239856" y="7652659"/>
            <a:ext cx="0" cy="711123"/>
          </a:xfrm>
          <a:prstGeom prst="line">
            <a:avLst/>
          </a:prstGeom>
          <a:ln w="38100" cap="flat">
            <a:solidFill>
              <a:srgbClr val="000000"/>
            </a:solidFill>
            <a:prstDash val="solid"/>
            <a:headEnd type="diamond" w="lg" len="lg"/>
            <a:tailEnd type="diamond" w="lg" len="lg"/>
          </a:ln>
        </p:spPr>
      </p:sp>
      <p:sp>
        <p:nvSpPr>
          <p:cNvPr id="28" name="AutoShape 28"/>
          <p:cNvSpPr/>
          <p:nvPr/>
        </p:nvSpPr>
        <p:spPr>
          <a:xfrm flipH="1" flipV="1">
            <a:off x="5935636" y="6493982"/>
            <a:ext cx="0" cy="1158678"/>
          </a:xfrm>
          <a:prstGeom prst="line">
            <a:avLst/>
          </a:prstGeom>
          <a:ln w="38100" cap="flat">
            <a:solidFill>
              <a:srgbClr val="000000"/>
            </a:solidFill>
            <a:prstDash val="solid"/>
            <a:headEnd type="diamond" w="lg" len="lg"/>
            <a:tailEnd type="diamond" w="lg" len="lg"/>
          </a:ln>
        </p:spPr>
      </p:sp>
      <p:sp>
        <p:nvSpPr>
          <p:cNvPr id="29" name="AutoShape 29"/>
          <p:cNvSpPr/>
          <p:nvPr/>
        </p:nvSpPr>
        <p:spPr>
          <a:xfrm flipH="1" flipV="1">
            <a:off x="12446923" y="6410864"/>
            <a:ext cx="19050" cy="1241481"/>
          </a:xfrm>
          <a:prstGeom prst="line">
            <a:avLst/>
          </a:prstGeom>
          <a:ln w="38100" cap="flat">
            <a:solidFill>
              <a:srgbClr val="000000"/>
            </a:solidFill>
            <a:prstDash val="solid"/>
            <a:headEnd type="diamond" w="lg" len="lg"/>
            <a:tailEnd type="diamond" w="lg" len="lg"/>
          </a:ln>
        </p:spPr>
      </p:sp>
      <p:sp>
        <p:nvSpPr>
          <p:cNvPr id="30" name="AutoShape 30"/>
          <p:cNvSpPr/>
          <p:nvPr/>
        </p:nvSpPr>
        <p:spPr>
          <a:xfrm flipV="1">
            <a:off x="9112007" y="3444371"/>
            <a:ext cx="0" cy="932897"/>
          </a:xfrm>
          <a:prstGeom prst="line">
            <a:avLst/>
          </a:prstGeom>
          <a:ln w="38100" cap="flat">
            <a:solidFill>
              <a:srgbClr val="000000"/>
            </a:solidFill>
            <a:prstDash val="solid"/>
            <a:headEnd type="diamond" w="lg" len="lg"/>
            <a:tailEnd type="diamond" w="lg" len="lg"/>
          </a:ln>
        </p:spPr>
      </p:sp>
      <p:sp>
        <p:nvSpPr>
          <p:cNvPr id="31" name="Freeform 31"/>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4"/>
            <a:stretch>
              <a:fillRect t="-111574" b="-88329"/>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4950791" y="1958376"/>
            <a:ext cx="3792047" cy="2957154"/>
          </a:xfrm>
          <a:custGeom>
            <a:avLst/>
            <a:gdLst/>
            <a:ahLst/>
            <a:cxnLst/>
            <a:rect l="l" t="t" r="r" b="b"/>
            <a:pathLst>
              <a:path w="3792047" h="2957154">
                <a:moveTo>
                  <a:pt x="0" y="0"/>
                </a:moveTo>
                <a:lnTo>
                  <a:pt x="3792047" y="0"/>
                </a:lnTo>
                <a:lnTo>
                  <a:pt x="3792047" y="2957154"/>
                </a:lnTo>
                <a:lnTo>
                  <a:pt x="0" y="2957154"/>
                </a:lnTo>
                <a:lnTo>
                  <a:pt x="0" y="0"/>
                </a:lnTo>
                <a:close/>
              </a:path>
            </a:pathLst>
          </a:custGeom>
          <a:blipFill>
            <a:blip r:embed="rId3"/>
            <a:stretch>
              <a:fillRect l="-9729" r="-10364"/>
            </a:stretch>
          </a:blipFill>
        </p:spPr>
      </p:sp>
      <p:sp>
        <p:nvSpPr>
          <p:cNvPr id="4" name="Freeform 4"/>
          <p:cNvSpPr/>
          <p:nvPr/>
        </p:nvSpPr>
        <p:spPr>
          <a:xfrm>
            <a:off x="13664611" y="1958376"/>
            <a:ext cx="3678825" cy="3006242"/>
          </a:xfrm>
          <a:custGeom>
            <a:avLst/>
            <a:gdLst/>
            <a:ahLst/>
            <a:cxnLst/>
            <a:rect l="l" t="t" r="r" b="b"/>
            <a:pathLst>
              <a:path w="3678825" h="3006242">
                <a:moveTo>
                  <a:pt x="0" y="0"/>
                </a:moveTo>
                <a:lnTo>
                  <a:pt x="3678825" y="0"/>
                </a:lnTo>
                <a:lnTo>
                  <a:pt x="3678825" y="3006242"/>
                </a:lnTo>
                <a:lnTo>
                  <a:pt x="0" y="3006242"/>
                </a:lnTo>
                <a:lnTo>
                  <a:pt x="0" y="0"/>
                </a:lnTo>
                <a:close/>
              </a:path>
            </a:pathLst>
          </a:custGeom>
          <a:blipFill>
            <a:blip r:embed="rId4"/>
            <a:stretch>
              <a:fillRect/>
            </a:stretch>
          </a:blipFill>
        </p:spPr>
      </p:sp>
      <p:sp>
        <p:nvSpPr>
          <p:cNvPr id="5" name="Freeform 5"/>
          <p:cNvSpPr/>
          <p:nvPr/>
        </p:nvSpPr>
        <p:spPr>
          <a:xfrm>
            <a:off x="4950791" y="6152187"/>
            <a:ext cx="3792047" cy="3442204"/>
          </a:xfrm>
          <a:custGeom>
            <a:avLst/>
            <a:gdLst/>
            <a:ahLst/>
            <a:cxnLst/>
            <a:rect l="l" t="t" r="r" b="b"/>
            <a:pathLst>
              <a:path w="3792047" h="3442204">
                <a:moveTo>
                  <a:pt x="0" y="0"/>
                </a:moveTo>
                <a:lnTo>
                  <a:pt x="3792047" y="0"/>
                </a:lnTo>
                <a:lnTo>
                  <a:pt x="3792047" y="3442205"/>
                </a:lnTo>
                <a:lnTo>
                  <a:pt x="0" y="3442205"/>
                </a:lnTo>
                <a:lnTo>
                  <a:pt x="0" y="0"/>
                </a:lnTo>
                <a:close/>
              </a:path>
            </a:pathLst>
          </a:custGeom>
          <a:blipFill>
            <a:blip r:embed="rId5"/>
            <a:stretch>
              <a:fillRect/>
            </a:stretch>
          </a:blipFill>
        </p:spPr>
      </p:sp>
      <p:sp>
        <p:nvSpPr>
          <p:cNvPr id="6" name="Freeform 6"/>
          <p:cNvSpPr/>
          <p:nvPr/>
        </p:nvSpPr>
        <p:spPr>
          <a:xfrm>
            <a:off x="13734420" y="6152187"/>
            <a:ext cx="4050099" cy="3442204"/>
          </a:xfrm>
          <a:custGeom>
            <a:avLst/>
            <a:gdLst/>
            <a:ahLst/>
            <a:cxnLst/>
            <a:rect l="l" t="t" r="r" b="b"/>
            <a:pathLst>
              <a:path w="4050099" h="3442204">
                <a:moveTo>
                  <a:pt x="0" y="0"/>
                </a:moveTo>
                <a:lnTo>
                  <a:pt x="4050099" y="0"/>
                </a:lnTo>
                <a:lnTo>
                  <a:pt x="4050099" y="3442205"/>
                </a:lnTo>
                <a:lnTo>
                  <a:pt x="0" y="3442205"/>
                </a:lnTo>
                <a:lnTo>
                  <a:pt x="0" y="0"/>
                </a:lnTo>
                <a:close/>
              </a:path>
            </a:pathLst>
          </a:custGeom>
          <a:blipFill>
            <a:blip r:embed="rId6"/>
            <a:stretch>
              <a:fillRect/>
            </a:stretch>
          </a:blipFill>
        </p:spPr>
      </p:sp>
      <p:sp>
        <p:nvSpPr>
          <p:cNvPr id="7" name="TextBox 7"/>
          <p:cNvSpPr txBox="1"/>
          <p:nvPr/>
        </p:nvSpPr>
        <p:spPr>
          <a:xfrm>
            <a:off x="7994030" y="21630"/>
            <a:ext cx="10010869" cy="936154"/>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Testing and Quality Inspection</a:t>
            </a:r>
          </a:p>
        </p:txBody>
      </p:sp>
      <p:sp>
        <p:nvSpPr>
          <p:cNvPr id="8" name="TextBox 8"/>
          <p:cNvSpPr txBox="1"/>
          <p:nvPr/>
        </p:nvSpPr>
        <p:spPr>
          <a:xfrm>
            <a:off x="550635" y="1496325"/>
            <a:ext cx="3660524" cy="876478"/>
          </a:xfrm>
          <a:prstGeom prst="rect">
            <a:avLst/>
          </a:prstGeom>
        </p:spPr>
        <p:txBody>
          <a:bodyPr lIns="0" tIns="0" rIns="0" bIns="0" rtlCol="0" anchor="t">
            <a:spAutoFit/>
          </a:bodyPr>
          <a:lstStyle/>
          <a:p>
            <a:pPr algn="ctr">
              <a:lnSpc>
                <a:spcPts val="3569"/>
              </a:lnSpc>
            </a:pPr>
            <a:r>
              <a:rPr lang="en-US" sz="2549" b="1">
                <a:solidFill>
                  <a:srgbClr val="000000"/>
                </a:solidFill>
                <a:latin typeface="Canva Sans Bold"/>
                <a:ea typeface="Canva Sans Bold"/>
                <a:cs typeface="Canva Sans Bold"/>
                <a:sym typeface="Canva Sans Bold"/>
              </a:rPr>
              <a:t>Unwavering Quality at Invicta Clamps</a:t>
            </a:r>
          </a:p>
        </p:txBody>
      </p:sp>
      <p:sp>
        <p:nvSpPr>
          <p:cNvPr id="9" name="TextBox 9"/>
          <p:cNvSpPr txBox="1"/>
          <p:nvPr/>
        </p:nvSpPr>
        <p:spPr>
          <a:xfrm>
            <a:off x="762000" y="2424176"/>
            <a:ext cx="3933572" cy="2117696"/>
          </a:xfrm>
          <a:prstGeom prst="rect">
            <a:avLst/>
          </a:prstGeom>
        </p:spPr>
        <p:txBody>
          <a:bodyPr lIns="0" tIns="0" rIns="0" bIns="0" rtlCol="0" anchor="t">
            <a:spAutoFit/>
          </a:bodyPr>
          <a:lstStyle/>
          <a:p>
            <a:pPr algn="l">
              <a:lnSpc>
                <a:spcPts val="2800"/>
              </a:lnSpc>
            </a:pPr>
            <a:r>
              <a:rPr lang="en-US" sz="1600" dirty="0">
                <a:solidFill>
                  <a:srgbClr val="000000"/>
                </a:solidFill>
                <a:latin typeface="Canva Sans"/>
                <a:ea typeface="Canva Sans"/>
                <a:cs typeface="Canva Sans"/>
                <a:sym typeface="Canva Sans"/>
              </a:rPr>
              <a:t>At </a:t>
            </a:r>
            <a:r>
              <a:rPr lang="en-US" sz="1600" dirty="0" err="1">
                <a:solidFill>
                  <a:srgbClr val="000000"/>
                </a:solidFill>
                <a:latin typeface="Canva Sans"/>
                <a:ea typeface="Canva Sans"/>
                <a:cs typeface="Canva Sans"/>
                <a:sym typeface="Canva Sans"/>
              </a:rPr>
              <a:t>Invicta</a:t>
            </a:r>
            <a:r>
              <a:rPr lang="en-US" sz="1600" dirty="0">
                <a:solidFill>
                  <a:srgbClr val="000000"/>
                </a:solidFill>
                <a:latin typeface="Canva Sans"/>
                <a:ea typeface="Canva Sans"/>
                <a:cs typeface="Canva Sans"/>
                <a:sym typeface="Canva Sans"/>
              </a:rPr>
              <a:t> Clamps, we are dedicated to upholding the highest standards of quality in the manufacturing of our clamps. With a history of excellence spanning 45 years, our commitment to quality is the cornerstone of our legacy.</a:t>
            </a:r>
          </a:p>
        </p:txBody>
      </p:sp>
      <p:sp>
        <p:nvSpPr>
          <p:cNvPr id="10" name="TextBox 10"/>
          <p:cNvSpPr txBox="1"/>
          <p:nvPr/>
        </p:nvSpPr>
        <p:spPr>
          <a:xfrm>
            <a:off x="9609577" y="1623129"/>
            <a:ext cx="3667511" cy="461665"/>
          </a:xfrm>
          <a:prstGeom prst="rect">
            <a:avLst/>
          </a:prstGeom>
        </p:spPr>
        <p:txBody>
          <a:bodyPr wrap="square" lIns="0" tIns="0" rIns="0" bIns="0" rtlCol="0" anchor="t">
            <a:spAutoFit/>
          </a:bodyPr>
          <a:lstStyle/>
          <a:p>
            <a:pPr algn="ctr">
              <a:lnSpc>
                <a:spcPts val="3569"/>
              </a:lnSpc>
            </a:pPr>
            <a:r>
              <a:rPr lang="en-US" sz="2549" b="1" dirty="0">
                <a:solidFill>
                  <a:srgbClr val="000000"/>
                </a:solidFill>
                <a:latin typeface="Canva Sans Bold"/>
                <a:ea typeface="Canva Sans Bold"/>
                <a:cs typeface="Canva Sans Bold"/>
                <a:sym typeface="Canva Sans Bold"/>
              </a:rPr>
              <a:t>Precision Engineering</a:t>
            </a:r>
          </a:p>
        </p:txBody>
      </p:sp>
      <p:sp>
        <p:nvSpPr>
          <p:cNvPr id="11" name="TextBox 11"/>
          <p:cNvSpPr txBox="1"/>
          <p:nvPr/>
        </p:nvSpPr>
        <p:spPr>
          <a:xfrm>
            <a:off x="9609577" y="2198569"/>
            <a:ext cx="3952250" cy="2476768"/>
          </a:xfrm>
          <a:prstGeom prst="rect">
            <a:avLst/>
          </a:prstGeom>
        </p:spPr>
        <p:txBody>
          <a:bodyPr wrap="square" lIns="0" tIns="0" rIns="0" bIns="0" rtlCol="0" anchor="t">
            <a:spAutoFit/>
          </a:bodyPr>
          <a:lstStyle/>
          <a:p>
            <a:pPr marL="0" lvl="0" indent="0" algn="l">
              <a:lnSpc>
                <a:spcPts val="2800"/>
              </a:lnSpc>
              <a:spcBef>
                <a:spcPct val="0"/>
              </a:spcBef>
            </a:pPr>
            <a:r>
              <a:rPr lang="en-US" sz="1600" u="none" strike="noStrike" dirty="0">
                <a:solidFill>
                  <a:srgbClr val="000000"/>
                </a:solidFill>
                <a:latin typeface="Canva Sans"/>
                <a:ea typeface="Canva Sans"/>
                <a:cs typeface="Canva Sans"/>
                <a:sym typeface="Canva Sans"/>
              </a:rPr>
              <a:t>Our clamps are the result of meticulous and precise engineering. Every component, regardless of its size, undergoes stringent quality control to ensure a perfect fit and lasting performance, even in the most demanding applications.</a:t>
            </a:r>
          </a:p>
        </p:txBody>
      </p:sp>
      <p:sp>
        <p:nvSpPr>
          <p:cNvPr id="12" name="TextBox 12"/>
          <p:cNvSpPr txBox="1"/>
          <p:nvPr/>
        </p:nvSpPr>
        <p:spPr>
          <a:xfrm>
            <a:off x="277587" y="5937349"/>
            <a:ext cx="3933572" cy="429675"/>
          </a:xfrm>
          <a:prstGeom prst="rect">
            <a:avLst/>
          </a:prstGeom>
        </p:spPr>
        <p:txBody>
          <a:bodyPr lIns="0" tIns="0" rIns="0" bIns="0" rtlCol="0" anchor="t">
            <a:spAutoFit/>
          </a:bodyPr>
          <a:lstStyle/>
          <a:p>
            <a:pPr algn="ctr">
              <a:lnSpc>
                <a:spcPts val="3569"/>
              </a:lnSpc>
            </a:pPr>
            <a:r>
              <a:rPr lang="en-US" sz="2549" b="1" dirty="0">
                <a:solidFill>
                  <a:srgbClr val="000000"/>
                </a:solidFill>
                <a:latin typeface="Canva Sans Bold"/>
                <a:ea typeface="Canva Sans Bold"/>
                <a:cs typeface="Canva Sans Bold"/>
                <a:sym typeface="Canva Sans Bold"/>
              </a:rPr>
              <a:t>Durability and Reliability</a:t>
            </a:r>
          </a:p>
        </p:txBody>
      </p:sp>
      <p:sp>
        <p:nvSpPr>
          <p:cNvPr id="13" name="TextBox 13"/>
          <p:cNvSpPr txBox="1"/>
          <p:nvPr/>
        </p:nvSpPr>
        <p:spPr>
          <a:xfrm>
            <a:off x="483351" y="6794500"/>
            <a:ext cx="4012449" cy="1795363"/>
          </a:xfrm>
          <a:prstGeom prst="rect">
            <a:avLst/>
          </a:prstGeom>
        </p:spPr>
        <p:txBody>
          <a:bodyPr wrap="square" lIns="0" tIns="0" rIns="0" bIns="0" rtlCol="0" anchor="t">
            <a:spAutoFit/>
          </a:bodyPr>
          <a:lstStyle/>
          <a:p>
            <a:pPr algn="l">
              <a:lnSpc>
                <a:spcPts val="2800"/>
              </a:lnSpc>
            </a:pPr>
            <a:r>
              <a:rPr lang="en-US" sz="1600" dirty="0" err="1">
                <a:solidFill>
                  <a:srgbClr val="000000"/>
                </a:solidFill>
                <a:latin typeface="Canva Sans"/>
                <a:ea typeface="Canva Sans"/>
                <a:cs typeface="Canva Sans"/>
                <a:sym typeface="Canva Sans"/>
              </a:rPr>
              <a:t>Invicta</a:t>
            </a:r>
            <a:r>
              <a:rPr lang="en-US" sz="1600" dirty="0">
                <a:solidFill>
                  <a:srgbClr val="000000"/>
                </a:solidFill>
                <a:latin typeface="Canva Sans"/>
                <a:ea typeface="Canva Sans"/>
                <a:cs typeface="Canva Sans"/>
                <a:sym typeface="Canva Sans"/>
              </a:rPr>
              <a:t> Clamps are synonymous with durability and reliability. Designed to withstand the challenges of a wide range of industries, our clamps consistently deliver dependable performance.</a:t>
            </a:r>
          </a:p>
        </p:txBody>
      </p:sp>
      <p:sp>
        <p:nvSpPr>
          <p:cNvPr id="14" name="TextBox 14"/>
          <p:cNvSpPr txBox="1"/>
          <p:nvPr/>
        </p:nvSpPr>
        <p:spPr>
          <a:xfrm>
            <a:off x="9535897" y="6104562"/>
            <a:ext cx="3797410" cy="429675"/>
          </a:xfrm>
          <a:prstGeom prst="rect">
            <a:avLst/>
          </a:prstGeom>
        </p:spPr>
        <p:txBody>
          <a:bodyPr lIns="0" tIns="0" rIns="0" bIns="0" rtlCol="0" anchor="t">
            <a:spAutoFit/>
          </a:bodyPr>
          <a:lstStyle/>
          <a:p>
            <a:pPr algn="ctr">
              <a:lnSpc>
                <a:spcPts val="3569"/>
              </a:lnSpc>
            </a:pPr>
            <a:r>
              <a:rPr lang="en-US" sz="2549" b="1">
                <a:solidFill>
                  <a:srgbClr val="000000"/>
                </a:solidFill>
                <a:latin typeface="Canva Sans Bold"/>
                <a:ea typeface="Canva Sans Bold"/>
                <a:cs typeface="Canva Sans Bold"/>
                <a:sym typeface="Canva Sans Bold"/>
              </a:rPr>
              <a:t>Exceeding Expectations</a:t>
            </a:r>
          </a:p>
        </p:txBody>
      </p:sp>
      <p:sp>
        <p:nvSpPr>
          <p:cNvPr id="15" name="TextBox 15"/>
          <p:cNvSpPr txBox="1"/>
          <p:nvPr/>
        </p:nvSpPr>
        <p:spPr>
          <a:xfrm>
            <a:off x="9535897" y="6648012"/>
            <a:ext cx="3998498" cy="2476768"/>
          </a:xfrm>
          <a:prstGeom prst="rect">
            <a:avLst/>
          </a:prstGeom>
        </p:spPr>
        <p:txBody>
          <a:bodyPr lIns="0" tIns="0" rIns="0" bIns="0" rtlCol="0" anchor="t">
            <a:spAutoFit/>
          </a:bodyPr>
          <a:lstStyle/>
          <a:p>
            <a:pPr algn="l">
              <a:lnSpc>
                <a:spcPts val="2800"/>
              </a:lnSpc>
            </a:pPr>
            <a:r>
              <a:rPr lang="en-US" sz="1600" dirty="0">
                <a:solidFill>
                  <a:srgbClr val="000000"/>
                </a:solidFill>
                <a:latin typeface="Canva Sans"/>
                <a:ea typeface="Canva Sans"/>
                <a:cs typeface="Canva Sans"/>
                <a:sym typeface="Canva Sans"/>
              </a:rPr>
              <a:t>Our promise is to exceed industry standards and customer expectations. We go the extra mile to ensure that our products are renowned for their quality and reliability. </a:t>
            </a:r>
            <a:r>
              <a:rPr lang="en-US" sz="1600" dirty="0" err="1">
                <a:solidFill>
                  <a:srgbClr val="000000"/>
                </a:solidFill>
                <a:latin typeface="Canva Sans"/>
                <a:ea typeface="Canva Sans"/>
                <a:cs typeface="Canva Sans"/>
                <a:sym typeface="Canva Sans"/>
              </a:rPr>
              <a:t>Invicta</a:t>
            </a:r>
            <a:r>
              <a:rPr lang="en-US" sz="1600" dirty="0">
                <a:solidFill>
                  <a:srgbClr val="000000"/>
                </a:solidFill>
                <a:latin typeface="Canva Sans"/>
                <a:ea typeface="Canva Sans"/>
                <a:cs typeface="Canva Sans"/>
                <a:sym typeface="Canva Sans"/>
              </a:rPr>
              <a:t> Clamps is your assurance of exceptional clamping solutions that you can rely 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TextBox 3"/>
          <p:cNvSpPr txBox="1"/>
          <p:nvPr/>
        </p:nvSpPr>
        <p:spPr>
          <a:xfrm>
            <a:off x="8815418" y="195766"/>
            <a:ext cx="9243981" cy="1025922"/>
          </a:xfrm>
          <a:prstGeom prst="rect">
            <a:avLst/>
          </a:prstGeom>
        </p:spPr>
        <p:txBody>
          <a:bodyPr wrap="square" lIns="0" tIns="0" rIns="0" bIns="0" rtlCol="0" anchor="t">
            <a:spAutoFit/>
          </a:bodyPr>
          <a:lstStyle/>
          <a:p>
            <a:pPr algn="l">
              <a:lnSpc>
                <a:spcPts val="8015"/>
              </a:lnSpc>
            </a:pPr>
            <a:r>
              <a:rPr lang="en-US" sz="5725" b="1" dirty="0">
                <a:solidFill>
                  <a:srgbClr val="000000"/>
                </a:solidFill>
                <a:latin typeface="Canva Sans Bold"/>
                <a:ea typeface="Canva Sans Bold"/>
                <a:cs typeface="Canva Sans Bold"/>
                <a:sym typeface="Canva Sans Bold"/>
              </a:rPr>
              <a:t>SOFTWARE CAPABILITIES</a:t>
            </a:r>
          </a:p>
        </p:txBody>
      </p:sp>
      <p:grpSp>
        <p:nvGrpSpPr>
          <p:cNvPr id="4" name="Group 4"/>
          <p:cNvGrpSpPr/>
          <p:nvPr/>
        </p:nvGrpSpPr>
        <p:grpSpPr>
          <a:xfrm>
            <a:off x="1028700" y="2657698"/>
            <a:ext cx="10673868" cy="5671717"/>
            <a:chOff x="0" y="-47625"/>
            <a:chExt cx="14231825" cy="7562288"/>
          </a:xfrm>
        </p:grpSpPr>
        <p:sp>
          <p:nvSpPr>
            <p:cNvPr id="5" name="TextBox 5"/>
            <p:cNvSpPr txBox="1"/>
            <p:nvPr/>
          </p:nvSpPr>
          <p:spPr>
            <a:xfrm>
              <a:off x="0" y="-47625"/>
              <a:ext cx="4318000" cy="598455"/>
            </a:xfrm>
            <a:prstGeom prst="rect">
              <a:avLst/>
            </a:prstGeom>
          </p:spPr>
          <p:txBody>
            <a:bodyPr wrap="square" lIns="0" tIns="0" rIns="0" bIns="0" rtlCol="0" anchor="t">
              <a:spAutoFit/>
            </a:bodyPr>
            <a:lstStyle/>
            <a:p>
              <a:pPr algn="ctr">
                <a:lnSpc>
                  <a:spcPts val="3499"/>
                </a:lnSpc>
              </a:pPr>
              <a:r>
                <a:rPr lang="en-US" sz="2499" b="1" dirty="0">
                  <a:solidFill>
                    <a:srgbClr val="000000"/>
                  </a:solidFill>
                  <a:latin typeface="Canva Sans Bold"/>
                  <a:ea typeface="Canva Sans Bold"/>
                  <a:cs typeface="Canva Sans Bold"/>
                  <a:sym typeface="Canva Sans Bold"/>
                </a:rPr>
                <a:t>AutoCAD, VERACAD</a:t>
              </a:r>
            </a:p>
          </p:txBody>
        </p:sp>
        <p:sp>
          <p:nvSpPr>
            <p:cNvPr id="6" name="TextBox 6"/>
            <p:cNvSpPr txBox="1"/>
            <p:nvPr/>
          </p:nvSpPr>
          <p:spPr>
            <a:xfrm>
              <a:off x="0" y="947208"/>
              <a:ext cx="7122693" cy="547158"/>
            </a:xfrm>
            <a:prstGeom prst="rect">
              <a:avLst/>
            </a:prstGeom>
          </p:spPr>
          <p:txBody>
            <a:bodyPr lIns="0" tIns="0" rIns="0" bIns="0" rtlCol="0" anchor="t">
              <a:spAutoFit/>
            </a:bodyPr>
            <a:lstStyle/>
            <a:p>
              <a:pPr algn="ctr">
                <a:lnSpc>
                  <a:spcPts val="3499"/>
                </a:lnSpc>
              </a:pPr>
              <a:r>
                <a:rPr lang="en-US" sz="2499" b="1" dirty="0">
                  <a:solidFill>
                    <a:srgbClr val="000000"/>
                  </a:solidFill>
                  <a:latin typeface="Canva Sans Bold"/>
                  <a:ea typeface="Canva Sans Bold"/>
                  <a:cs typeface="Canva Sans Bold"/>
                  <a:sym typeface="Canva Sans Bold"/>
                </a:rPr>
                <a:t>SolidWorks, </a:t>
              </a:r>
              <a:r>
                <a:rPr lang="en-US" sz="2499" b="1" dirty="0" err="1">
                  <a:solidFill>
                    <a:srgbClr val="000000"/>
                  </a:solidFill>
                  <a:latin typeface="Canva Sans Bold"/>
                  <a:ea typeface="Canva Sans Bold"/>
                  <a:cs typeface="Canva Sans Bold"/>
                  <a:sym typeface="Canva Sans Bold"/>
                </a:rPr>
                <a:t>ProE</a:t>
              </a:r>
              <a:r>
                <a:rPr lang="en-US" sz="2499" b="1" dirty="0">
                  <a:solidFill>
                    <a:srgbClr val="000000"/>
                  </a:solidFill>
                  <a:latin typeface="Canva Sans Bold"/>
                  <a:ea typeface="Canva Sans Bold"/>
                  <a:cs typeface="Canva Sans Bold"/>
                  <a:sym typeface="Canva Sans Bold"/>
                </a:rPr>
                <a:t>, CATIA, NX, </a:t>
              </a:r>
              <a:r>
                <a:rPr lang="en-US" sz="2499" b="1" dirty="0" err="1">
                  <a:solidFill>
                    <a:srgbClr val="000000"/>
                  </a:solidFill>
                  <a:latin typeface="Canva Sans Bold"/>
                  <a:ea typeface="Canva Sans Bold"/>
                  <a:cs typeface="Canva Sans Bold"/>
                  <a:sym typeface="Canva Sans Bold"/>
                </a:rPr>
                <a:t>Creo</a:t>
              </a:r>
              <a:endParaRPr lang="en-US" sz="2499" b="1" dirty="0">
                <a:solidFill>
                  <a:srgbClr val="000000"/>
                </a:solidFill>
                <a:latin typeface="Canva Sans Bold"/>
                <a:ea typeface="Canva Sans Bold"/>
                <a:cs typeface="Canva Sans Bold"/>
                <a:sym typeface="Canva Sans Bold"/>
              </a:endParaRPr>
            </a:p>
          </p:txBody>
        </p:sp>
        <p:sp>
          <p:nvSpPr>
            <p:cNvPr id="7" name="TextBox 7"/>
            <p:cNvSpPr txBox="1"/>
            <p:nvPr/>
          </p:nvSpPr>
          <p:spPr>
            <a:xfrm>
              <a:off x="68501" y="6916208"/>
              <a:ext cx="2115899" cy="598455"/>
            </a:xfrm>
            <a:prstGeom prst="rect">
              <a:avLst/>
            </a:prstGeom>
          </p:spPr>
          <p:txBody>
            <a:bodyPr wrap="square" lIns="0" tIns="0" rIns="0" bIns="0" rtlCol="0" anchor="t">
              <a:spAutoFit/>
            </a:bodyPr>
            <a:lstStyle/>
            <a:p>
              <a:pPr algn="ctr">
                <a:lnSpc>
                  <a:spcPts val="3499"/>
                </a:lnSpc>
              </a:pPr>
              <a:r>
                <a:rPr lang="en-US" sz="2499" b="1" dirty="0" err="1">
                  <a:solidFill>
                    <a:srgbClr val="000000"/>
                  </a:solidFill>
                  <a:latin typeface="Canva Sans Bold"/>
                  <a:ea typeface="Canva Sans Bold"/>
                  <a:cs typeface="Canva Sans Bold"/>
                  <a:sym typeface="Canva Sans Bold"/>
                </a:rPr>
                <a:t>SketchUp</a:t>
              </a:r>
              <a:endParaRPr lang="en-US" sz="2499" b="1" dirty="0">
                <a:solidFill>
                  <a:srgbClr val="000000"/>
                </a:solidFill>
                <a:latin typeface="Canva Sans Bold"/>
                <a:ea typeface="Canva Sans Bold"/>
                <a:cs typeface="Canva Sans Bold"/>
                <a:sym typeface="Canva Sans Bold"/>
              </a:endParaRPr>
            </a:p>
          </p:txBody>
        </p:sp>
        <p:sp>
          <p:nvSpPr>
            <p:cNvPr id="8" name="TextBox 8"/>
            <p:cNvSpPr txBox="1"/>
            <p:nvPr/>
          </p:nvSpPr>
          <p:spPr>
            <a:xfrm>
              <a:off x="27119" y="1942042"/>
              <a:ext cx="7593686" cy="547158"/>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MATLAB, LaTEX, RC++, Python, JAVA</a:t>
              </a:r>
            </a:p>
          </p:txBody>
        </p:sp>
        <p:sp>
          <p:nvSpPr>
            <p:cNvPr id="9" name="TextBox 9"/>
            <p:cNvSpPr txBox="1"/>
            <p:nvPr/>
          </p:nvSpPr>
          <p:spPr>
            <a:xfrm>
              <a:off x="27119" y="3931709"/>
              <a:ext cx="5713282" cy="598455"/>
            </a:xfrm>
            <a:prstGeom prst="rect">
              <a:avLst/>
            </a:prstGeom>
          </p:spPr>
          <p:txBody>
            <a:bodyPr wrap="square" lIns="0" tIns="0" rIns="0" bIns="0" rtlCol="0" anchor="t">
              <a:spAutoFit/>
            </a:bodyPr>
            <a:lstStyle/>
            <a:p>
              <a:pPr algn="ctr">
                <a:lnSpc>
                  <a:spcPts val="3499"/>
                </a:lnSpc>
              </a:pPr>
              <a:r>
                <a:rPr lang="en-US" sz="2499" b="1" dirty="0">
                  <a:solidFill>
                    <a:srgbClr val="000000"/>
                  </a:solidFill>
                  <a:latin typeface="Canva Sans Bold"/>
                  <a:ea typeface="Canva Sans Bold"/>
                  <a:cs typeface="Canva Sans Bold"/>
                  <a:sym typeface="Canva Sans Bold"/>
                </a:rPr>
                <a:t>Instrumentation : LabVIEW</a:t>
              </a:r>
            </a:p>
          </p:txBody>
        </p:sp>
        <p:sp>
          <p:nvSpPr>
            <p:cNvPr id="10" name="TextBox 10"/>
            <p:cNvSpPr txBox="1"/>
            <p:nvPr/>
          </p:nvSpPr>
          <p:spPr>
            <a:xfrm>
              <a:off x="13559" y="2936875"/>
              <a:ext cx="14218266" cy="547158"/>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Forge 3D and Deform 3D : White Light Laser Scanning Machine, CMM</a:t>
              </a:r>
            </a:p>
          </p:txBody>
        </p:sp>
        <p:sp>
          <p:nvSpPr>
            <p:cNvPr id="11" name="TextBox 11"/>
            <p:cNvSpPr txBox="1"/>
            <p:nvPr/>
          </p:nvSpPr>
          <p:spPr>
            <a:xfrm>
              <a:off x="13559" y="4926542"/>
              <a:ext cx="8063642" cy="598455"/>
            </a:xfrm>
            <a:prstGeom prst="rect">
              <a:avLst/>
            </a:prstGeom>
          </p:spPr>
          <p:txBody>
            <a:bodyPr wrap="square" lIns="0" tIns="0" rIns="0" bIns="0" rtlCol="0" anchor="t">
              <a:spAutoFit/>
            </a:bodyPr>
            <a:lstStyle/>
            <a:p>
              <a:pPr algn="ctr">
                <a:lnSpc>
                  <a:spcPts val="3499"/>
                </a:lnSpc>
              </a:pPr>
              <a:r>
                <a:rPr lang="en-US" sz="2499" b="1" dirty="0">
                  <a:solidFill>
                    <a:srgbClr val="000000"/>
                  </a:solidFill>
                  <a:latin typeface="Canva Sans Bold"/>
                  <a:ea typeface="Canva Sans Bold"/>
                  <a:cs typeface="Canva Sans Bold"/>
                  <a:sym typeface="Canva Sans Bold"/>
                </a:rPr>
                <a:t>Finite Element Analysis : </a:t>
              </a:r>
              <a:r>
                <a:rPr lang="en-US" sz="2499" b="1" dirty="0" err="1">
                  <a:solidFill>
                    <a:srgbClr val="000000"/>
                  </a:solidFill>
                  <a:latin typeface="Canva Sans Bold"/>
                  <a:ea typeface="Canva Sans Bold"/>
                  <a:cs typeface="Canva Sans Bold"/>
                  <a:sym typeface="Canva Sans Bold"/>
                </a:rPr>
                <a:t>Ansys</a:t>
              </a:r>
              <a:r>
                <a:rPr lang="en-US" sz="2499" b="1" dirty="0">
                  <a:solidFill>
                    <a:srgbClr val="000000"/>
                  </a:solidFill>
                  <a:latin typeface="Canva Sans Bold"/>
                  <a:ea typeface="Canva Sans Bold"/>
                  <a:cs typeface="Canva Sans Bold"/>
                  <a:sym typeface="Canva Sans Bold"/>
                </a:rPr>
                <a:t>, Fluent</a:t>
              </a:r>
            </a:p>
          </p:txBody>
        </p:sp>
        <p:sp>
          <p:nvSpPr>
            <p:cNvPr id="12" name="TextBox 12"/>
            <p:cNvSpPr txBox="1"/>
            <p:nvPr/>
          </p:nvSpPr>
          <p:spPr>
            <a:xfrm>
              <a:off x="13559" y="5921376"/>
              <a:ext cx="11299949" cy="547158"/>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Analysis and Simulation: ANSYS, COMSOL, HyperMesh</a:t>
              </a:r>
            </a:p>
          </p:txBody>
        </p:sp>
      </p:grpSp>
      <p:sp>
        <p:nvSpPr>
          <p:cNvPr id="13" name="Freeform 13"/>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pic>
        <p:nvPicPr>
          <p:cNvPr id="14" name="Picture 13"/>
          <p:cNvPicPr>
            <a:picLocks noChangeAspect="1"/>
          </p:cNvPicPr>
          <p:nvPr/>
        </p:nvPicPr>
        <p:blipFill>
          <a:blip r:embed="rId3"/>
          <a:stretch>
            <a:fillRect/>
          </a:stretch>
        </p:blipFill>
        <p:spPr>
          <a:xfrm>
            <a:off x="12192000" y="2166730"/>
            <a:ext cx="4191363" cy="3139712"/>
          </a:xfrm>
          <a:prstGeom prst="rect">
            <a:avLst/>
          </a:prstGeom>
        </p:spPr>
      </p:pic>
      <p:pic>
        <p:nvPicPr>
          <p:cNvPr id="15" name="Picture 14"/>
          <p:cNvPicPr>
            <a:picLocks noChangeAspect="1"/>
          </p:cNvPicPr>
          <p:nvPr/>
        </p:nvPicPr>
        <p:blipFill>
          <a:blip r:embed="rId4"/>
          <a:stretch>
            <a:fillRect/>
          </a:stretch>
        </p:blipFill>
        <p:spPr>
          <a:xfrm>
            <a:off x="12458722" y="5642199"/>
            <a:ext cx="3657917" cy="35817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846403" y="2210893"/>
            <a:ext cx="7215555" cy="4053348"/>
            <a:chOff x="0" y="0"/>
            <a:chExt cx="1446904" cy="812800"/>
          </a:xfrm>
        </p:grpSpPr>
        <p:sp>
          <p:nvSpPr>
            <p:cNvPr id="3" name="Freeform 3"/>
            <p:cNvSpPr/>
            <p:nvPr/>
          </p:nvSpPr>
          <p:spPr>
            <a:xfrm>
              <a:off x="0" y="0"/>
              <a:ext cx="1446904" cy="812800"/>
            </a:xfrm>
            <a:custGeom>
              <a:avLst/>
              <a:gdLst/>
              <a:ahLst/>
              <a:cxnLst/>
              <a:rect l="l" t="t" r="r" b="b"/>
              <a:pathLst>
                <a:path w="1446904" h="812800">
                  <a:moveTo>
                    <a:pt x="0" y="0"/>
                  </a:moveTo>
                  <a:lnTo>
                    <a:pt x="1446904" y="0"/>
                  </a:lnTo>
                  <a:lnTo>
                    <a:pt x="1446904" y="812800"/>
                  </a:lnTo>
                  <a:lnTo>
                    <a:pt x="0" y="812800"/>
                  </a:lnTo>
                  <a:close/>
                </a:path>
              </a:pathLst>
            </a:custGeom>
            <a:blipFill>
              <a:blip r:embed="rId2"/>
              <a:stretch>
                <a:fillRect l="-9774" r="-9774"/>
              </a:stretch>
            </a:blipFill>
          </p:spPr>
        </p:sp>
      </p:grpSp>
      <p:grpSp>
        <p:nvGrpSpPr>
          <p:cNvPr id="4" name="Group 4"/>
          <p:cNvGrpSpPr/>
          <p:nvPr/>
        </p:nvGrpSpPr>
        <p:grpSpPr>
          <a:xfrm>
            <a:off x="8579731" y="2210893"/>
            <a:ext cx="8899117" cy="7414376"/>
            <a:chOff x="0" y="0"/>
            <a:chExt cx="975565" cy="812800"/>
          </a:xfrm>
        </p:grpSpPr>
        <p:sp>
          <p:nvSpPr>
            <p:cNvPr id="5" name="Freeform 5"/>
            <p:cNvSpPr/>
            <p:nvPr/>
          </p:nvSpPr>
          <p:spPr>
            <a:xfrm>
              <a:off x="0" y="0"/>
              <a:ext cx="975565" cy="812800"/>
            </a:xfrm>
            <a:custGeom>
              <a:avLst/>
              <a:gdLst/>
              <a:ahLst/>
              <a:cxnLst/>
              <a:rect l="l" t="t" r="r" b="b"/>
              <a:pathLst>
                <a:path w="975565" h="812800">
                  <a:moveTo>
                    <a:pt x="0" y="0"/>
                  </a:moveTo>
                  <a:lnTo>
                    <a:pt x="975565" y="0"/>
                  </a:lnTo>
                  <a:lnTo>
                    <a:pt x="975565" y="812800"/>
                  </a:lnTo>
                  <a:lnTo>
                    <a:pt x="0" y="812800"/>
                  </a:lnTo>
                  <a:close/>
                </a:path>
              </a:pathLst>
            </a:custGeom>
            <a:blipFill>
              <a:blip r:embed="rId3"/>
              <a:stretch>
                <a:fillRect l="-494" r="-494"/>
              </a:stretch>
            </a:blipFill>
          </p:spPr>
        </p:sp>
      </p:grpSp>
      <p:sp>
        <p:nvSpPr>
          <p:cNvPr id="6" name="Freeform 6"/>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4"/>
            <a:stretch>
              <a:fillRect t="-111574" b="-88329"/>
            </a:stretch>
          </a:blipFill>
        </p:spPr>
      </p:sp>
      <p:sp>
        <p:nvSpPr>
          <p:cNvPr id="7" name="Freeform 7"/>
          <p:cNvSpPr/>
          <p:nvPr/>
        </p:nvSpPr>
        <p:spPr>
          <a:xfrm>
            <a:off x="846403" y="6264241"/>
            <a:ext cx="7215555" cy="3361028"/>
          </a:xfrm>
          <a:custGeom>
            <a:avLst/>
            <a:gdLst/>
            <a:ahLst/>
            <a:cxnLst/>
            <a:rect l="l" t="t" r="r" b="b"/>
            <a:pathLst>
              <a:path w="7215555" h="3361028">
                <a:moveTo>
                  <a:pt x="0" y="0"/>
                </a:moveTo>
                <a:lnTo>
                  <a:pt x="7215555" y="0"/>
                </a:lnTo>
                <a:lnTo>
                  <a:pt x="7215555" y="3361028"/>
                </a:lnTo>
                <a:lnTo>
                  <a:pt x="0" y="3361028"/>
                </a:lnTo>
                <a:lnTo>
                  <a:pt x="0" y="0"/>
                </a:lnTo>
                <a:close/>
              </a:path>
            </a:pathLst>
          </a:custGeom>
          <a:blipFill>
            <a:blip r:embed="rId5"/>
            <a:stretch>
              <a:fillRect l="-67856"/>
            </a:stretch>
          </a:blipFill>
        </p:spPr>
      </p:sp>
      <p:sp>
        <p:nvSpPr>
          <p:cNvPr id="8" name="TextBox 8"/>
          <p:cNvSpPr txBox="1"/>
          <p:nvPr/>
        </p:nvSpPr>
        <p:spPr>
          <a:xfrm>
            <a:off x="7791823" y="222587"/>
            <a:ext cx="10047566" cy="1873161"/>
          </a:xfrm>
          <a:prstGeom prst="rect">
            <a:avLst/>
          </a:prstGeom>
        </p:spPr>
        <p:txBody>
          <a:bodyPr lIns="0" tIns="0" rIns="0" bIns="0" rtlCol="0" anchor="t">
            <a:spAutoFit/>
          </a:bodyPr>
          <a:lstStyle/>
          <a:p>
            <a:pPr algn="ctr">
              <a:lnSpc>
                <a:spcPts val="7529"/>
              </a:lnSpc>
            </a:pPr>
            <a:r>
              <a:rPr lang="en-US" sz="5378" b="1">
                <a:solidFill>
                  <a:srgbClr val="000000"/>
                </a:solidFill>
                <a:latin typeface="Canva Sans Bold"/>
                <a:ea typeface="Canva Sans Bold"/>
                <a:cs typeface="Canva Sans Bold"/>
                <a:sym typeface="Canva Sans Bold"/>
              </a:rPr>
              <a:t>MANUFACTURING FACILITIES </a:t>
            </a:r>
          </a:p>
          <a:p>
            <a:pPr algn="ctr">
              <a:lnSpc>
                <a:spcPts val="7529"/>
              </a:lnSpc>
            </a:pPr>
            <a:r>
              <a:rPr lang="en-US" sz="5378" b="1">
                <a:solidFill>
                  <a:srgbClr val="000000"/>
                </a:solidFill>
                <a:latin typeface="Canva Sans Bold"/>
                <a:ea typeface="Canva Sans Bold"/>
                <a:cs typeface="Canva Sans Bold"/>
                <a:sym typeface="Canva Sans Bold"/>
              </a:rPr>
              <a:t>&amp;  PLANT OVERVIEW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875488" y="2604832"/>
            <a:ext cx="5128504" cy="7301824"/>
          </a:xfrm>
          <a:custGeom>
            <a:avLst/>
            <a:gdLst/>
            <a:ahLst/>
            <a:cxnLst/>
            <a:rect l="l" t="t" r="r" b="b"/>
            <a:pathLst>
              <a:path w="5128504" h="7301824">
                <a:moveTo>
                  <a:pt x="0" y="0"/>
                </a:moveTo>
                <a:lnTo>
                  <a:pt x="5128505" y="0"/>
                </a:lnTo>
                <a:lnTo>
                  <a:pt x="5128505" y="7301824"/>
                </a:lnTo>
                <a:lnTo>
                  <a:pt x="0" y="7301824"/>
                </a:lnTo>
                <a:lnTo>
                  <a:pt x="0" y="0"/>
                </a:lnTo>
                <a:close/>
              </a:path>
            </a:pathLst>
          </a:custGeom>
          <a:blipFill>
            <a:blip r:embed="rId2"/>
            <a:stretch>
              <a:fillRect/>
            </a:stretch>
          </a:blipFill>
        </p:spPr>
      </p:sp>
      <p:sp>
        <p:nvSpPr>
          <p:cNvPr id="3" name="Freeform 3"/>
          <p:cNvSpPr/>
          <p:nvPr/>
        </p:nvSpPr>
        <p:spPr>
          <a:xfrm>
            <a:off x="6348302" y="2604832"/>
            <a:ext cx="5185353" cy="7301824"/>
          </a:xfrm>
          <a:custGeom>
            <a:avLst/>
            <a:gdLst/>
            <a:ahLst/>
            <a:cxnLst/>
            <a:rect l="l" t="t" r="r" b="b"/>
            <a:pathLst>
              <a:path w="5185353" h="7301824">
                <a:moveTo>
                  <a:pt x="0" y="0"/>
                </a:moveTo>
                <a:lnTo>
                  <a:pt x="5185353" y="0"/>
                </a:lnTo>
                <a:lnTo>
                  <a:pt x="5185353" y="7301824"/>
                </a:lnTo>
                <a:lnTo>
                  <a:pt x="0" y="7301824"/>
                </a:lnTo>
                <a:lnTo>
                  <a:pt x="0" y="0"/>
                </a:lnTo>
                <a:close/>
              </a:path>
            </a:pathLst>
          </a:custGeom>
          <a:blipFill>
            <a:blip r:embed="rId3"/>
            <a:stretch>
              <a:fillRect/>
            </a:stretch>
          </a:blipFill>
        </p:spPr>
      </p:sp>
      <p:sp>
        <p:nvSpPr>
          <p:cNvPr id="4" name="Freeform 4"/>
          <p:cNvSpPr/>
          <p:nvPr/>
        </p:nvSpPr>
        <p:spPr>
          <a:xfrm>
            <a:off x="13222936" y="1550725"/>
            <a:ext cx="2422913" cy="3592775"/>
          </a:xfrm>
          <a:custGeom>
            <a:avLst/>
            <a:gdLst/>
            <a:ahLst/>
            <a:cxnLst/>
            <a:rect l="l" t="t" r="r" b="b"/>
            <a:pathLst>
              <a:path w="2422913" h="3592775">
                <a:moveTo>
                  <a:pt x="0" y="0"/>
                </a:moveTo>
                <a:lnTo>
                  <a:pt x="2422913" y="0"/>
                </a:lnTo>
                <a:lnTo>
                  <a:pt x="2422913" y="3592775"/>
                </a:lnTo>
                <a:lnTo>
                  <a:pt x="0" y="359277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TextBox 5"/>
          <p:cNvSpPr txBox="1"/>
          <p:nvPr/>
        </p:nvSpPr>
        <p:spPr>
          <a:xfrm>
            <a:off x="11096684" y="127876"/>
            <a:ext cx="6810316" cy="1154162"/>
          </a:xfrm>
          <a:prstGeom prst="rect">
            <a:avLst/>
          </a:prstGeom>
        </p:spPr>
        <p:txBody>
          <a:bodyPr wrap="square" lIns="0" tIns="0" rIns="0" bIns="0" rtlCol="0" anchor="t">
            <a:spAutoFit/>
          </a:bodyPr>
          <a:lstStyle/>
          <a:p>
            <a:pPr algn="ctr">
              <a:lnSpc>
                <a:spcPts val="8950"/>
              </a:lnSpc>
            </a:pPr>
            <a:r>
              <a:rPr lang="en-US" sz="6393" b="1" dirty="0">
                <a:solidFill>
                  <a:srgbClr val="000000"/>
                </a:solidFill>
                <a:latin typeface="Canva Sans Bold"/>
                <a:ea typeface="Canva Sans Bold"/>
                <a:cs typeface="Canva Sans Bold"/>
                <a:sym typeface="Canva Sans Bold"/>
              </a:rPr>
              <a:t>CERTIFICATIONS</a:t>
            </a:r>
          </a:p>
        </p:txBody>
      </p:sp>
      <p:sp>
        <p:nvSpPr>
          <p:cNvPr id="6" name="Freeform 6"/>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6"/>
            <a:stretch>
              <a:fillRect t="-111574" b="-88329"/>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2223470" y="4674654"/>
            <a:ext cx="14541455" cy="5144040"/>
          </a:xfrm>
          <a:custGeom>
            <a:avLst/>
            <a:gdLst/>
            <a:ahLst/>
            <a:cxnLst/>
            <a:rect l="l" t="t" r="r" b="b"/>
            <a:pathLst>
              <a:path w="14541455" h="5144040">
                <a:moveTo>
                  <a:pt x="0" y="0"/>
                </a:moveTo>
                <a:lnTo>
                  <a:pt x="14541456" y="0"/>
                </a:lnTo>
                <a:lnTo>
                  <a:pt x="14541456" y="5144040"/>
                </a:lnTo>
                <a:lnTo>
                  <a:pt x="0" y="5144040"/>
                </a:lnTo>
                <a:lnTo>
                  <a:pt x="0" y="0"/>
                </a:lnTo>
                <a:close/>
              </a:path>
            </a:pathLst>
          </a:custGeom>
          <a:blipFill>
            <a:blip r:embed="rId3"/>
            <a:stretch>
              <a:fillRect/>
            </a:stretch>
          </a:blipFill>
        </p:spPr>
      </p:sp>
      <p:sp>
        <p:nvSpPr>
          <p:cNvPr id="4" name="TextBox 4"/>
          <p:cNvSpPr txBox="1"/>
          <p:nvPr/>
        </p:nvSpPr>
        <p:spPr>
          <a:xfrm>
            <a:off x="8215529" y="140650"/>
            <a:ext cx="9588579" cy="1044363"/>
          </a:xfrm>
          <a:prstGeom prst="rect">
            <a:avLst/>
          </a:prstGeom>
        </p:spPr>
        <p:txBody>
          <a:bodyPr lIns="0" tIns="0" rIns="0" bIns="0" rtlCol="0" anchor="t">
            <a:spAutoFit/>
          </a:bodyPr>
          <a:lstStyle/>
          <a:p>
            <a:pPr algn="ctr">
              <a:lnSpc>
                <a:spcPts val="8586"/>
              </a:lnSpc>
            </a:pPr>
            <a:r>
              <a:rPr lang="en-US" sz="6133" b="1">
                <a:solidFill>
                  <a:srgbClr val="000000"/>
                </a:solidFill>
                <a:latin typeface="Canva Sans Bold"/>
                <a:ea typeface="Canva Sans Bold"/>
                <a:cs typeface="Canva Sans Bold"/>
                <a:sym typeface="Canva Sans Bold"/>
              </a:rPr>
              <a:t>Research &amp; Development</a:t>
            </a:r>
          </a:p>
        </p:txBody>
      </p:sp>
      <p:sp>
        <p:nvSpPr>
          <p:cNvPr id="5" name="TextBox 5"/>
          <p:cNvSpPr txBox="1"/>
          <p:nvPr/>
        </p:nvSpPr>
        <p:spPr>
          <a:xfrm>
            <a:off x="1028700" y="1897693"/>
            <a:ext cx="16491672" cy="2232889"/>
          </a:xfrm>
          <a:prstGeom prst="rect">
            <a:avLst/>
          </a:prstGeom>
        </p:spPr>
        <p:txBody>
          <a:bodyPr lIns="0" tIns="0" rIns="0" bIns="0" rtlCol="0" anchor="t">
            <a:spAutoFit/>
          </a:bodyPr>
          <a:lstStyle/>
          <a:p>
            <a:pPr algn="l">
              <a:lnSpc>
                <a:spcPts val="4425"/>
              </a:lnSpc>
            </a:pPr>
            <a:r>
              <a:rPr lang="en-US" sz="3160" b="1">
                <a:solidFill>
                  <a:srgbClr val="000000"/>
                </a:solidFill>
                <a:latin typeface="Canva Sans Bold"/>
                <a:ea typeface="Canva Sans Bold"/>
                <a:cs typeface="Canva Sans Bold"/>
                <a:sym typeface="Canva Sans Bold"/>
              </a:rPr>
              <a:t>Invicta has a strong in-house R&amp;D Team equipped with state of art design software andhardware.</a:t>
            </a:r>
          </a:p>
          <a:p>
            <a:pPr algn="l">
              <a:lnSpc>
                <a:spcPts val="4425"/>
              </a:lnSpc>
            </a:pPr>
            <a:r>
              <a:rPr lang="en-US" sz="3160" b="1">
                <a:solidFill>
                  <a:srgbClr val="000000"/>
                </a:solidFill>
                <a:latin typeface="Canva Sans Bold"/>
                <a:ea typeface="Canva Sans Bold"/>
                <a:cs typeface="Canva Sans Bold"/>
                <a:sym typeface="Canva Sans Bold"/>
              </a:rPr>
              <a:t>Our R&amp;D team regularly comes out new designs to meet challenging and time-bound requirements of ourcustomers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TextBox 3"/>
          <p:cNvSpPr txBox="1"/>
          <p:nvPr/>
        </p:nvSpPr>
        <p:spPr>
          <a:xfrm>
            <a:off x="7104903" y="25625"/>
            <a:ext cx="10618828" cy="1003075"/>
          </a:xfrm>
          <a:prstGeom prst="rect">
            <a:avLst/>
          </a:prstGeom>
        </p:spPr>
        <p:txBody>
          <a:bodyPr lIns="0" tIns="0" rIns="0" bIns="0" rtlCol="0" anchor="t">
            <a:spAutoFit/>
          </a:bodyPr>
          <a:lstStyle/>
          <a:p>
            <a:pPr algn="ctr">
              <a:lnSpc>
                <a:spcPts val="8237"/>
              </a:lnSpc>
            </a:pPr>
            <a:r>
              <a:rPr lang="en-US" sz="5883" b="1">
                <a:solidFill>
                  <a:srgbClr val="000000"/>
                </a:solidFill>
                <a:latin typeface="Canva Sans Bold"/>
                <a:ea typeface="Canva Sans Bold"/>
                <a:cs typeface="Canva Sans Bold"/>
                <a:sym typeface="Canva Sans Bold"/>
              </a:rPr>
              <a:t>Our Manufacturing Process</a:t>
            </a:r>
          </a:p>
        </p:txBody>
      </p:sp>
      <p:grpSp>
        <p:nvGrpSpPr>
          <p:cNvPr id="4" name="Group 4"/>
          <p:cNvGrpSpPr/>
          <p:nvPr/>
        </p:nvGrpSpPr>
        <p:grpSpPr>
          <a:xfrm>
            <a:off x="1431551" y="1517961"/>
            <a:ext cx="16292179" cy="4377415"/>
            <a:chOff x="0" y="0"/>
            <a:chExt cx="21722906" cy="5836552"/>
          </a:xfrm>
        </p:grpSpPr>
        <p:sp>
          <p:nvSpPr>
            <p:cNvPr id="5" name="Freeform 5"/>
            <p:cNvSpPr/>
            <p:nvPr/>
          </p:nvSpPr>
          <p:spPr>
            <a:xfrm>
              <a:off x="0" y="0"/>
              <a:ext cx="4433679" cy="4550479"/>
            </a:xfrm>
            <a:custGeom>
              <a:avLst/>
              <a:gdLst/>
              <a:ahLst/>
              <a:cxnLst/>
              <a:rect l="l" t="t" r="r" b="b"/>
              <a:pathLst>
                <a:path w="4433679" h="4550479">
                  <a:moveTo>
                    <a:pt x="0" y="0"/>
                  </a:moveTo>
                  <a:lnTo>
                    <a:pt x="4433679" y="0"/>
                  </a:lnTo>
                  <a:lnTo>
                    <a:pt x="4433679" y="4550479"/>
                  </a:lnTo>
                  <a:lnTo>
                    <a:pt x="0" y="4550479"/>
                  </a:lnTo>
                  <a:lnTo>
                    <a:pt x="0" y="0"/>
                  </a:lnTo>
                  <a:close/>
                </a:path>
              </a:pathLst>
            </a:custGeom>
            <a:blipFill>
              <a:blip r:embed="rId3"/>
              <a:stretch>
                <a:fillRect l="-21925" r="-18903"/>
              </a:stretch>
            </a:blipFill>
          </p:spPr>
        </p:sp>
        <p:sp>
          <p:nvSpPr>
            <p:cNvPr id="6" name="Freeform 6"/>
            <p:cNvSpPr/>
            <p:nvPr/>
          </p:nvSpPr>
          <p:spPr>
            <a:xfrm>
              <a:off x="7589535" y="0"/>
              <a:ext cx="4533625" cy="4550479"/>
            </a:xfrm>
            <a:custGeom>
              <a:avLst/>
              <a:gdLst/>
              <a:ahLst/>
              <a:cxnLst/>
              <a:rect l="l" t="t" r="r" b="b"/>
              <a:pathLst>
                <a:path w="4533625" h="4550479">
                  <a:moveTo>
                    <a:pt x="0" y="0"/>
                  </a:moveTo>
                  <a:lnTo>
                    <a:pt x="4533625" y="0"/>
                  </a:lnTo>
                  <a:lnTo>
                    <a:pt x="4533625" y="4550479"/>
                  </a:lnTo>
                  <a:lnTo>
                    <a:pt x="0" y="4550479"/>
                  </a:lnTo>
                  <a:lnTo>
                    <a:pt x="0" y="0"/>
                  </a:lnTo>
                  <a:close/>
                </a:path>
              </a:pathLst>
            </a:custGeom>
            <a:blipFill>
              <a:blip r:embed="rId4"/>
              <a:stretch>
                <a:fillRect/>
              </a:stretch>
            </a:blipFill>
          </p:spPr>
        </p:sp>
        <p:sp>
          <p:nvSpPr>
            <p:cNvPr id="7" name="Freeform 7"/>
            <p:cNvSpPr/>
            <p:nvPr/>
          </p:nvSpPr>
          <p:spPr>
            <a:xfrm>
              <a:off x="14970567" y="0"/>
              <a:ext cx="6752339" cy="4550479"/>
            </a:xfrm>
            <a:custGeom>
              <a:avLst/>
              <a:gdLst/>
              <a:ahLst/>
              <a:cxnLst/>
              <a:rect l="l" t="t" r="r" b="b"/>
              <a:pathLst>
                <a:path w="6752339" h="4550479">
                  <a:moveTo>
                    <a:pt x="0" y="0"/>
                  </a:moveTo>
                  <a:lnTo>
                    <a:pt x="6752340" y="0"/>
                  </a:lnTo>
                  <a:lnTo>
                    <a:pt x="6752340" y="4550479"/>
                  </a:lnTo>
                  <a:lnTo>
                    <a:pt x="0" y="4550479"/>
                  </a:lnTo>
                  <a:lnTo>
                    <a:pt x="0" y="0"/>
                  </a:lnTo>
                  <a:close/>
                </a:path>
              </a:pathLst>
            </a:custGeom>
            <a:blipFill>
              <a:blip r:embed="rId5"/>
              <a:stretch>
                <a:fillRect l="-18026" r="-16143"/>
              </a:stretch>
            </a:blipFill>
          </p:spPr>
        </p:sp>
        <p:sp>
          <p:nvSpPr>
            <p:cNvPr id="8" name="TextBox 8"/>
            <p:cNvSpPr txBox="1"/>
            <p:nvPr/>
          </p:nvSpPr>
          <p:spPr>
            <a:xfrm>
              <a:off x="144795" y="4502854"/>
              <a:ext cx="4288884" cy="1333698"/>
            </a:xfrm>
            <a:prstGeom prst="rect">
              <a:avLst/>
            </a:prstGeom>
          </p:spPr>
          <p:txBody>
            <a:bodyPr wrap="square" lIns="0" tIns="0" rIns="0" bIns="0" rtlCol="0" anchor="t">
              <a:spAutoFit/>
            </a:bodyPr>
            <a:lstStyle/>
            <a:p>
              <a:pPr marL="0" lvl="0" indent="0" algn="ctr">
                <a:lnSpc>
                  <a:spcPts val="3898"/>
                </a:lnSpc>
                <a:spcBef>
                  <a:spcPct val="0"/>
                </a:spcBef>
              </a:pPr>
              <a:r>
                <a:rPr lang="en-US" sz="2784" b="1" dirty="0">
                  <a:solidFill>
                    <a:srgbClr val="000000"/>
                  </a:solidFill>
                  <a:latin typeface="Canva Sans Bold"/>
                  <a:ea typeface="Canva Sans Bold"/>
                  <a:cs typeface="Canva Sans Bold"/>
                  <a:sym typeface="Canva Sans Bold"/>
                </a:rPr>
                <a:t>The</a:t>
              </a:r>
              <a:r>
                <a:rPr lang="en-US" sz="2784" b="1" u="none" strike="noStrike" dirty="0">
                  <a:solidFill>
                    <a:srgbClr val="000000"/>
                  </a:solidFill>
                  <a:latin typeface="Canva Sans Bold"/>
                  <a:ea typeface="Canva Sans Bold"/>
                  <a:cs typeface="Canva Sans Bold"/>
                  <a:sym typeface="Canva Sans Bold"/>
                </a:rPr>
                <a:t> Proof is in </a:t>
              </a:r>
            </a:p>
            <a:p>
              <a:pPr marL="0" lvl="0" indent="0" algn="ctr">
                <a:lnSpc>
                  <a:spcPts val="3898"/>
                </a:lnSpc>
                <a:spcBef>
                  <a:spcPct val="0"/>
                </a:spcBef>
              </a:pPr>
              <a:r>
                <a:rPr lang="en-US" sz="2784" b="1" u="none" strike="noStrike" dirty="0">
                  <a:solidFill>
                    <a:srgbClr val="000000"/>
                  </a:solidFill>
                  <a:latin typeface="Canva Sans Bold"/>
                  <a:ea typeface="Canva Sans Bold"/>
                  <a:cs typeface="Canva Sans Bold"/>
                  <a:sym typeface="Canva Sans Bold"/>
                </a:rPr>
                <a:t>Our Performance</a:t>
              </a:r>
            </a:p>
          </p:txBody>
        </p:sp>
        <p:sp>
          <p:nvSpPr>
            <p:cNvPr id="9" name="TextBox 9"/>
            <p:cNvSpPr txBox="1"/>
            <p:nvPr/>
          </p:nvSpPr>
          <p:spPr>
            <a:xfrm>
              <a:off x="7038855" y="4502854"/>
              <a:ext cx="5784411" cy="1333698"/>
            </a:xfrm>
            <a:prstGeom prst="rect">
              <a:avLst/>
            </a:prstGeom>
          </p:spPr>
          <p:txBody>
            <a:bodyPr wrap="square" lIns="0" tIns="0" rIns="0" bIns="0" rtlCol="0" anchor="t">
              <a:spAutoFit/>
            </a:bodyPr>
            <a:lstStyle/>
            <a:p>
              <a:pPr algn="ctr">
                <a:lnSpc>
                  <a:spcPts val="3898"/>
                </a:lnSpc>
              </a:pPr>
              <a:r>
                <a:rPr lang="en-US" sz="2784" b="1" dirty="0">
                  <a:solidFill>
                    <a:srgbClr val="000000"/>
                  </a:solidFill>
                  <a:latin typeface="Canva Sans Bold"/>
                  <a:ea typeface="Canva Sans Bold"/>
                  <a:cs typeface="Canva Sans Bold"/>
                  <a:sym typeface="Canva Sans Bold"/>
                </a:rPr>
                <a:t>Precision Manufacturing</a:t>
              </a:r>
            </a:p>
            <a:p>
              <a:pPr algn="ctr">
                <a:lnSpc>
                  <a:spcPts val="3898"/>
                </a:lnSpc>
              </a:pPr>
              <a:r>
                <a:rPr lang="en-US" sz="2784" b="1" dirty="0">
                  <a:solidFill>
                    <a:srgbClr val="000000"/>
                  </a:solidFill>
                  <a:latin typeface="Canva Sans Bold"/>
                  <a:ea typeface="Canva Sans Bold"/>
                  <a:cs typeface="Canva Sans Bold"/>
                  <a:sym typeface="Canva Sans Bold"/>
                </a:rPr>
                <a:t> Excellence</a:t>
              </a:r>
            </a:p>
          </p:txBody>
        </p:sp>
        <p:sp>
          <p:nvSpPr>
            <p:cNvPr id="10" name="TextBox 10"/>
            <p:cNvSpPr txBox="1"/>
            <p:nvPr/>
          </p:nvSpPr>
          <p:spPr>
            <a:xfrm>
              <a:off x="15905157" y="4502854"/>
              <a:ext cx="4883159" cy="1264876"/>
            </a:xfrm>
            <a:prstGeom prst="rect">
              <a:avLst/>
            </a:prstGeom>
          </p:spPr>
          <p:txBody>
            <a:bodyPr lIns="0" tIns="0" rIns="0" bIns="0" rtlCol="0" anchor="t">
              <a:spAutoFit/>
            </a:bodyPr>
            <a:lstStyle/>
            <a:p>
              <a:pPr marL="0" lvl="0" indent="0" algn="ctr">
                <a:lnSpc>
                  <a:spcPts val="3898"/>
                </a:lnSpc>
                <a:spcBef>
                  <a:spcPct val="0"/>
                </a:spcBef>
              </a:pPr>
              <a:r>
                <a:rPr lang="en-US" sz="2784" b="1" u="none" strike="noStrike">
                  <a:solidFill>
                    <a:srgbClr val="000000"/>
                  </a:solidFill>
                  <a:latin typeface="Canva Sans Bold"/>
                  <a:ea typeface="Canva Sans Bold"/>
                  <a:cs typeface="Canva Sans Bold"/>
                  <a:sym typeface="Canva Sans Bold"/>
                </a:rPr>
                <a:t>Setting the Standard </a:t>
              </a:r>
            </a:p>
            <a:p>
              <a:pPr marL="0" lvl="0" indent="0" algn="ctr">
                <a:lnSpc>
                  <a:spcPts val="3898"/>
                </a:lnSpc>
                <a:spcBef>
                  <a:spcPct val="0"/>
                </a:spcBef>
              </a:pPr>
              <a:r>
                <a:rPr lang="en-US" sz="2784" b="1" u="none" strike="noStrike">
                  <a:solidFill>
                    <a:srgbClr val="000000"/>
                  </a:solidFill>
                  <a:latin typeface="Canva Sans Bold"/>
                  <a:ea typeface="Canva Sans Bold"/>
                  <a:cs typeface="Canva Sans Bold"/>
                  <a:sym typeface="Canva Sans Bold"/>
                </a:rPr>
                <a:t>for Quality</a:t>
              </a:r>
            </a:p>
          </p:txBody>
        </p:sp>
      </p:grpSp>
      <p:grpSp>
        <p:nvGrpSpPr>
          <p:cNvPr id="11" name="Group 11"/>
          <p:cNvGrpSpPr/>
          <p:nvPr/>
        </p:nvGrpSpPr>
        <p:grpSpPr>
          <a:xfrm>
            <a:off x="2793414" y="6438900"/>
            <a:ext cx="13555963" cy="3463084"/>
            <a:chOff x="0" y="0"/>
            <a:chExt cx="18288714" cy="4977509"/>
          </a:xfrm>
        </p:grpSpPr>
        <p:sp>
          <p:nvSpPr>
            <p:cNvPr id="12" name="Freeform 12"/>
            <p:cNvSpPr/>
            <p:nvPr/>
          </p:nvSpPr>
          <p:spPr>
            <a:xfrm>
              <a:off x="0" y="0"/>
              <a:ext cx="7635415" cy="4283282"/>
            </a:xfrm>
            <a:custGeom>
              <a:avLst/>
              <a:gdLst/>
              <a:ahLst/>
              <a:cxnLst/>
              <a:rect l="l" t="t" r="r" b="b"/>
              <a:pathLst>
                <a:path w="7635415" h="4283282">
                  <a:moveTo>
                    <a:pt x="0" y="0"/>
                  </a:moveTo>
                  <a:lnTo>
                    <a:pt x="7635415" y="0"/>
                  </a:lnTo>
                  <a:lnTo>
                    <a:pt x="7635415" y="4283282"/>
                  </a:lnTo>
                  <a:lnTo>
                    <a:pt x="0" y="4283282"/>
                  </a:lnTo>
                  <a:lnTo>
                    <a:pt x="0" y="0"/>
                  </a:lnTo>
                  <a:close/>
                </a:path>
              </a:pathLst>
            </a:custGeom>
            <a:blipFill>
              <a:blip r:embed="rId6"/>
              <a:stretch>
                <a:fillRect/>
              </a:stretch>
            </a:blipFill>
          </p:spPr>
        </p:sp>
        <p:sp>
          <p:nvSpPr>
            <p:cNvPr id="13" name="Freeform 13"/>
            <p:cNvSpPr/>
            <p:nvPr/>
          </p:nvSpPr>
          <p:spPr>
            <a:xfrm>
              <a:off x="9497112" y="0"/>
              <a:ext cx="7644549" cy="4283282"/>
            </a:xfrm>
            <a:custGeom>
              <a:avLst/>
              <a:gdLst/>
              <a:ahLst/>
              <a:cxnLst/>
              <a:rect l="l" t="t" r="r" b="b"/>
              <a:pathLst>
                <a:path w="7644549" h="4283282">
                  <a:moveTo>
                    <a:pt x="0" y="0"/>
                  </a:moveTo>
                  <a:lnTo>
                    <a:pt x="7644549" y="0"/>
                  </a:lnTo>
                  <a:lnTo>
                    <a:pt x="7644549" y="4283282"/>
                  </a:lnTo>
                  <a:lnTo>
                    <a:pt x="0" y="4283282"/>
                  </a:lnTo>
                  <a:lnTo>
                    <a:pt x="0" y="0"/>
                  </a:lnTo>
                  <a:close/>
                </a:path>
              </a:pathLst>
            </a:custGeom>
            <a:blipFill>
              <a:blip r:embed="rId7"/>
              <a:stretch>
                <a:fillRect/>
              </a:stretch>
            </a:blipFill>
          </p:spPr>
        </p:sp>
        <p:sp>
          <p:nvSpPr>
            <p:cNvPr id="14" name="TextBox 14"/>
            <p:cNvSpPr txBox="1"/>
            <p:nvPr/>
          </p:nvSpPr>
          <p:spPr>
            <a:xfrm>
              <a:off x="405771" y="4258659"/>
              <a:ext cx="6922131" cy="718850"/>
            </a:xfrm>
            <a:prstGeom prst="rect">
              <a:avLst/>
            </a:prstGeom>
          </p:spPr>
          <p:txBody>
            <a:bodyPr wrap="square" lIns="0" tIns="0" rIns="0" bIns="0" rtlCol="0" anchor="t">
              <a:spAutoFit/>
            </a:bodyPr>
            <a:lstStyle/>
            <a:p>
              <a:pPr marL="0" lvl="0" indent="0" algn="ctr">
                <a:lnSpc>
                  <a:spcPts val="3898"/>
                </a:lnSpc>
                <a:spcBef>
                  <a:spcPct val="0"/>
                </a:spcBef>
              </a:pPr>
              <a:r>
                <a:rPr lang="en-US" sz="2784" b="1" u="none" strike="noStrike" dirty="0">
                  <a:solidFill>
                    <a:srgbClr val="000000"/>
                  </a:solidFill>
                  <a:latin typeface="Canva Sans Bold"/>
                  <a:ea typeface="Canva Sans Bold"/>
                  <a:cs typeface="Canva Sans Bold"/>
                  <a:sym typeface="Canva Sans Bold"/>
                </a:rPr>
                <a:t>Your Assurance of Excellence</a:t>
              </a:r>
            </a:p>
          </p:txBody>
        </p:sp>
        <p:sp>
          <p:nvSpPr>
            <p:cNvPr id="15" name="TextBox 15"/>
            <p:cNvSpPr txBox="1"/>
            <p:nvPr/>
          </p:nvSpPr>
          <p:spPr>
            <a:xfrm>
              <a:off x="8670550" y="4243326"/>
              <a:ext cx="9618164" cy="609097"/>
            </a:xfrm>
            <a:prstGeom prst="rect">
              <a:avLst/>
            </a:prstGeom>
          </p:spPr>
          <p:txBody>
            <a:bodyPr lIns="0" tIns="0" rIns="0" bIns="0" rtlCol="0" anchor="t">
              <a:spAutoFit/>
            </a:bodyPr>
            <a:lstStyle/>
            <a:p>
              <a:pPr marL="0" lvl="0" indent="0" algn="ctr">
                <a:lnSpc>
                  <a:spcPts val="3898"/>
                </a:lnSpc>
                <a:spcBef>
                  <a:spcPct val="0"/>
                </a:spcBef>
              </a:pPr>
              <a:r>
                <a:rPr lang="en-US" sz="2784" b="1" u="none" strike="noStrike" dirty="0">
                  <a:solidFill>
                    <a:srgbClr val="000000"/>
                  </a:solidFill>
                  <a:latin typeface="Canva Sans Bold"/>
                  <a:ea typeface="Canva Sans Bold"/>
                  <a:cs typeface="Canva Sans Bold"/>
                  <a:sym typeface="Canva Sans Bold"/>
                </a:rPr>
                <a:t>Pioneering the Future of Manufacturing</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0" y="4109729"/>
            <a:ext cx="14258189" cy="3634667"/>
          </a:xfrm>
          <a:custGeom>
            <a:avLst/>
            <a:gdLst/>
            <a:ahLst/>
            <a:cxnLst/>
            <a:rect l="l" t="t" r="r" b="b"/>
            <a:pathLst>
              <a:path w="14258189" h="3634667">
                <a:moveTo>
                  <a:pt x="0" y="0"/>
                </a:moveTo>
                <a:lnTo>
                  <a:pt x="14258189" y="0"/>
                </a:lnTo>
                <a:lnTo>
                  <a:pt x="14258189" y="3634667"/>
                </a:lnTo>
                <a:lnTo>
                  <a:pt x="0" y="3634667"/>
                </a:lnTo>
                <a:lnTo>
                  <a:pt x="0" y="0"/>
                </a:lnTo>
                <a:close/>
              </a:path>
            </a:pathLst>
          </a:custGeom>
          <a:blipFill>
            <a:blip r:embed="rId3"/>
            <a:stretch>
              <a:fillRect l="-26758" t="-22280" r="-19851" b="-33722"/>
            </a:stretch>
          </a:blipFill>
        </p:spPr>
      </p:sp>
      <p:sp>
        <p:nvSpPr>
          <p:cNvPr id="4" name="TextBox 4"/>
          <p:cNvSpPr txBox="1"/>
          <p:nvPr/>
        </p:nvSpPr>
        <p:spPr>
          <a:xfrm>
            <a:off x="1540147" y="4578678"/>
            <a:ext cx="11156063" cy="2096127"/>
          </a:xfrm>
          <a:prstGeom prst="rect">
            <a:avLst/>
          </a:prstGeom>
        </p:spPr>
        <p:txBody>
          <a:bodyPr lIns="0" tIns="0" rIns="0" bIns="0" rtlCol="0" anchor="t">
            <a:spAutoFit/>
          </a:bodyPr>
          <a:lstStyle/>
          <a:p>
            <a:pPr algn="ctr">
              <a:lnSpc>
                <a:spcPts val="17290"/>
              </a:lnSpc>
            </a:pPr>
            <a:r>
              <a:rPr lang="en-US" sz="12350" b="1">
                <a:solidFill>
                  <a:srgbClr val="000000"/>
                </a:solidFill>
                <a:latin typeface="Canva Sans Bold"/>
                <a:ea typeface="Canva Sans Bold"/>
                <a:cs typeface="Canva Sans Bold"/>
                <a:sym typeface="Canva Sans Bold"/>
              </a:rPr>
              <a:t>Our Products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878917" y="2108232"/>
            <a:ext cx="3535787" cy="2110364"/>
          </a:xfrm>
          <a:custGeom>
            <a:avLst/>
            <a:gdLst/>
            <a:ahLst/>
            <a:cxnLst/>
            <a:rect l="l" t="t" r="r" b="b"/>
            <a:pathLst>
              <a:path w="3535787" h="2110364">
                <a:moveTo>
                  <a:pt x="0" y="0"/>
                </a:moveTo>
                <a:lnTo>
                  <a:pt x="3535787" y="0"/>
                </a:lnTo>
                <a:lnTo>
                  <a:pt x="3535787" y="2110364"/>
                </a:lnTo>
                <a:lnTo>
                  <a:pt x="0" y="2110364"/>
                </a:lnTo>
                <a:lnTo>
                  <a:pt x="0" y="0"/>
                </a:lnTo>
                <a:close/>
              </a:path>
            </a:pathLst>
          </a:custGeom>
          <a:blipFill>
            <a:blip r:embed="rId3"/>
            <a:stretch>
              <a:fillRect t="-6742" r="-157173" b="-148862"/>
            </a:stretch>
          </a:blipFill>
        </p:spPr>
      </p:sp>
      <p:sp>
        <p:nvSpPr>
          <p:cNvPr id="4" name="Freeform 4"/>
          <p:cNvSpPr/>
          <p:nvPr/>
        </p:nvSpPr>
        <p:spPr>
          <a:xfrm>
            <a:off x="6263753" y="1857919"/>
            <a:ext cx="2226545" cy="2610990"/>
          </a:xfrm>
          <a:custGeom>
            <a:avLst/>
            <a:gdLst/>
            <a:ahLst/>
            <a:cxnLst/>
            <a:rect l="l" t="t" r="r" b="b"/>
            <a:pathLst>
              <a:path w="2226545" h="2610990">
                <a:moveTo>
                  <a:pt x="0" y="0"/>
                </a:moveTo>
                <a:lnTo>
                  <a:pt x="2226545" y="0"/>
                </a:lnTo>
                <a:lnTo>
                  <a:pt x="2226545" y="2610990"/>
                </a:lnTo>
                <a:lnTo>
                  <a:pt x="0" y="2610990"/>
                </a:lnTo>
                <a:lnTo>
                  <a:pt x="0" y="0"/>
                </a:lnTo>
                <a:close/>
              </a:path>
            </a:pathLst>
          </a:custGeom>
          <a:blipFill>
            <a:blip r:embed="rId3"/>
            <a:stretch>
              <a:fillRect l="-187762" r="-167129" b="-130117"/>
            </a:stretch>
          </a:blipFill>
        </p:spPr>
      </p:sp>
      <p:sp>
        <p:nvSpPr>
          <p:cNvPr id="5" name="Freeform 5"/>
          <p:cNvSpPr/>
          <p:nvPr/>
        </p:nvSpPr>
        <p:spPr>
          <a:xfrm>
            <a:off x="10220011" y="1787663"/>
            <a:ext cx="3270797" cy="2595661"/>
          </a:xfrm>
          <a:custGeom>
            <a:avLst/>
            <a:gdLst/>
            <a:ahLst/>
            <a:cxnLst/>
            <a:rect l="l" t="t" r="r" b="b"/>
            <a:pathLst>
              <a:path w="3270797" h="2595661">
                <a:moveTo>
                  <a:pt x="0" y="0"/>
                </a:moveTo>
                <a:lnTo>
                  <a:pt x="3270797" y="0"/>
                </a:lnTo>
                <a:lnTo>
                  <a:pt x="3270797" y="2595660"/>
                </a:lnTo>
                <a:lnTo>
                  <a:pt x="0" y="2595660"/>
                </a:lnTo>
                <a:lnTo>
                  <a:pt x="0" y="0"/>
                </a:lnTo>
                <a:close/>
              </a:path>
            </a:pathLst>
          </a:custGeom>
          <a:blipFill>
            <a:blip r:embed="rId3"/>
            <a:stretch>
              <a:fillRect l="-192140" b="-118380"/>
            </a:stretch>
          </a:blipFill>
        </p:spPr>
      </p:sp>
      <p:sp>
        <p:nvSpPr>
          <p:cNvPr id="6" name="Freeform 6"/>
          <p:cNvSpPr/>
          <p:nvPr/>
        </p:nvSpPr>
        <p:spPr>
          <a:xfrm>
            <a:off x="1028700" y="6289242"/>
            <a:ext cx="3282963" cy="2249606"/>
          </a:xfrm>
          <a:custGeom>
            <a:avLst/>
            <a:gdLst/>
            <a:ahLst/>
            <a:cxnLst/>
            <a:rect l="l" t="t" r="r" b="b"/>
            <a:pathLst>
              <a:path w="3282963" h="2249606">
                <a:moveTo>
                  <a:pt x="0" y="0"/>
                </a:moveTo>
                <a:lnTo>
                  <a:pt x="3282963" y="0"/>
                </a:lnTo>
                <a:lnTo>
                  <a:pt x="3282963" y="2249606"/>
                </a:lnTo>
                <a:lnTo>
                  <a:pt x="0" y="2249606"/>
                </a:lnTo>
                <a:lnTo>
                  <a:pt x="0" y="0"/>
                </a:lnTo>
                <a:close/>
              </a:path>
            </a:pathLst>
          </a:custGeom>
          <a:blipFill>
            <a:blip r:embed="rId3"/>
            <a:stretch>
              <a:fillRect t="-134474" r="-186357" b="-13430"/>
            </a:stretch>
          </a:blipFill>
        </p:spPr>
      </p:sp>
      <p:sp>
        <p:nvSpPr>
          <p:cNvPr id="7" name="Freeform 7"/>
          <p:cNvSpPr/>
          <p:nvPr/>
        </p:nvSpPr>
        <p:spPr>
          <a:xfrm>
            <a:off x="6118332" y="5795034"/>
            <a:ext cx="2902788" cy="2418140"/>
          </a:xfrm>
          <a:custGeom>
            <a:avLst/>
            <a:gdLst/>
            <a:ahLst/>
            <a:cxnLst/>
            <a:rect l="l" t="t" r="r" b="b"/>
            <a:pathLst>
              <a:path w="2902788" h="2418140">
                <a:moveTo>
                  <a:pt x="0" y="0"/>
                </a:moveTo>
                <a:lnTo>
                  <a:pt x="2902788" y="0"/>
                </a:lnTo>
                <a:lnTo>
                  <a:pt x="2902788" y="2418140"/>
                </a:lnTo>
                <a:lnTo>
                  <a:pt x="0" y="2418140"/>
                </a:lnTo>
                <a:lnTo>
                  <a:pt x="0" y="0"/>
                </a:lnTo>
                <a:close/>
              </a:path>
            </a:pathLst>
          </a:custGeom>
          <a:blipFill>
            <a:blip r:embed="rId3"/>
            <a:stretch>
              <a:fillRect l="-166776" t="-151210" r="-144790" b="-41872"/>
            </a:stretch>
          </a:blipFill>
        </p:spPr>
      </p:sp>
      <p:sp>
        <p:nvSpPr>
          <p:cNvPr id="8" name="Freeform 8"/>
          <p:cNvSpPr/>
          <p:nvPr/>
        </p:nvSpPr>
        <p:spPr>
          <a:xfrm>
            <a:off x="10763101" y="6096682"/>
            <a:ext cx="2727707" cy="1961458"/>
          </a:xfrm>
          <a:custGeom>
            <a:avLst/>
            <a:gdLst/>
            <a:ahLst/>
            <a:cxnLst/>
            <a:rect l="l" t="t" r="r" b="b"/>
            <a:pathLst>
              <a:path w="2727707" h="1961458">
                <a:moveTo>
                  <a:pt x="0" y="0"/>
                </a:moveTo>
                <a:lnTo>
                  <a:pt x="2727707" y="0"/>
                </a:lnTo>
                <a:lnTo>
                  <a:pt x="2727707" y="1961458"/>
                </a:lnTo>
                <a:lnTo>
                  <a:pt x="0" y="1961458"/>
                </a:lnTo>
                <a:lnTo>
                  <a:pt x="0" y="0"/>
                </a:lnTo>
                <a:close/>
              </a:path>
            </a:pathLst>
          </a:custGeom>
          <a:blipFill>
            <a:blip r:embed="rId3"/>
            <a:stretch>
              <a:fillRect l="-291277" t="-201932" r="-38266" b="-52425"/>
            </a:stretch>
          </a:blipFill>
        </p:spPr>
      </p:sp>
      <p:sp>
        <p:nvSpPr>
          <p:cNvPr id="9" name="Freeform 9"/>
          <p:cNvSpPr/>
          <p:nvPr/>
        </p:nvSpPr>
        <p:spPr>
          <a:xfrm>
            <a:off x="14373861" y="1903964"/>
            <a:ext cx="2885439" cy="2518901"/>
          </a:xfrm>
          <a:custGeom>
            <a:avLst/>
            <a:gdLst/>
            <a:ahLst/>
            <a:cxnLst/>
            <a:rect l="l" t="t" r="r" b="b"/>
            <a:pathLst>
              <a:path w="2885439" h="2518901">
                <a:moveTo>
                  <a:pt x="0" y="0"/>
                </a:moveTo>
                <a:lnTo>
                  <a:pt x="2885439" y="0"/>
                </a:lnTo>
                <a:lnTo>
                  <a:pt x="2885439" y="2518901"/>
                </a:lnTo>
                <a:lnTo>
                  <a:pt x="0" y="2518901"/>
                </a:lnTo>
                <a:lnTo>
                  <a:pt x="0" y="0"/>
                </a:lnTo>
                <a:close/>
              </a:path>
            </a:pathLst>
          </a:custGeom>
          <a:blipFill>
            <a:blip r:embed="rId4"/>
            <a:stretch>
              <a:fillRect l="-12518" r="-13492" b="-18901"/>
            </a:stretch>
          </a:blipFill>
        </p:spPr>
      </p:sp>
      <p:sp>
        <p:nvSpPr>
          <p:cNvPr id="10" name="Freeform 10"/>
          <p:cNvSpPr/>
          <p:nvPr/>
        </p:nvSpPr>
        <p:spPr>
          <a:xfrm>
            <a:off x="14452865" y="6104278"/>
            <a:ext cx="2727431" cy="1953861"/>
          </a:xfrm>
          <a:custGeom>
            <a:avLst/>
            <a:gdLst/>
            <a:ahLst/>
            <a:cxnLst/>
            <a:rect l="l" t="t" r="r" b="b"/>
            <a:pathLst>
              <a:path w="2727431" h="1953861">
                <a:moveTo>
                  <a:pt x="0" y="0"/>
                </a:moveTo>
                <a:lnTo>
                  <a:pt x="2727431" y="0"/>
                </a:lnTo>
                <a:lnTo>
                  <a:pt x="2727431" y="1953862"/>
                </a:lnTo>
                <a:lnTo>
                  <a:pt x="0" y="1953862"/>
                </a:lnTo>
                <a:lnTo>
                  <a:pt x="0" y="0"/>
                </a:lnTo>
                <a:close/>
              </a:path>
            </a:pathLst>
          </a:custGeom>
          <a:blipFill>
            <a:blip r:embed="rId5"/>
            <a:stretch>
              <a:fillRect/>
            </a:stretch>
          </a:blipFill>
        </p:spPr>
      </p:sp>
      <p:sp>
        <p:nvSpPr>
          <p:cNvPr id="11" name="TextBox 11"/>
          <p:cNvSpPr txBox="1"/>
          <p:nvPr/>
        </p:nvSpPr>
        <p:spPr>
          <a:xfrm>
            <a:off x="1218144" y="4335698"/>
            <a:ext cx="2857333" cy="700373"/>
          </a:xfrm>
          <a:prstGeom prst="rect">
            <a:avLst/>
          </a:prstGeom>
        </p:spPr>
        <p:txBody>
          <a:bodyPr lIns="0" tIns="0" rIns="0" bIns="0" rtlCol="0" anchor="t">
            <a:spAutoFit/>
          </a:bodyPr>
          <a:lstStyle/>
          <a:p>
            <a:pPr algn="ctr">
              <a:lnSpc>
                <a:spcPts val="2810"/>
              </a:lnSpc>
            </a:pPr>
            <a:r>
              <a:rPr lang="en-US" sz="2007" b="1">
                <a:solidFill>
                  <a:srgbClr val="000000"/>
                </a:solidFill>
                <a:latin typeface="Canva Sans Bold"/>
                <a:ea typeface="Canva Sans Bold"/>
                <a:cs typeface="Canva Sans Bold"/>
                <a:sym typeface="Canva Sans Bold"/>
              </a:rPr>
              <a:t>ARS Pipe Clamp </a:t>
            </a:r>
          </a:p>
          <a:p>
            <a:pPr algn="ctr">
              <a:lnSpc>
                <a:spcPts val="2810"/>
              </a:lnSpc>
            </a:pPr>
            <a:r>
              <a:rPr lang="en-US" sz="2007" b="1">
                <a:solidFill>
                  <a:srgbClr val="000000"/>
                </a:solidFill>
                <a:latin typeface="Canva Sans Bold"/>
                <a:ea typeface="Canva Sans Bold"/>
                <a:cs typeface="Canva Sans Bold"/>
                <a:sym typeface="Canva Sans Bold"/>
              </a:rPr>
              <a:t> (Volvo Exhaust Clamp)</a:t>
            </a:r>
          </a:p>
        </p:txBody>
      </p:sp>
      <p:sp>
        <p:nvSpPr>
          <p:cNvPr id="12" name="TextBox 12"/>
          <p:cNvSpPr txBox="1"/>
          <p:nvPr/>
        </p:nvSpPr>
        <p:spPr>
          <a:xfrm>
            <a:off x="6388720" y="4511634"/>
            <a:ext cx="2125478" cy="348501"/>
          </a:xfrm>
          <a:prstGeom prst="rect">
            <a:avLst/>
          </a:prstGeom>
        </p:spPr>
        <p:txBody>
          <a:bodyPr lIns="0" tIns="0" rIns="0" bIns="0" rtlCol="0" anchor="t">
            <a:spAutoFit/>
          </a:bodyPr>
          <a:lstStyle/>
          <a:p>
            <a:pPr algn="ctr">
              <a:lnSpc>
                <a:spcPts val="2810"/>
              </a:lnSpc>
            </a:pPr>
            <a:r>
              <a:rPr lang="en-US" sz="2007" b="1">
                <a:solidFill>
                  <a:srgbClr val="000000"/>
                </a:solidFill>
                <a:latin typeface="Canva Sans Bold"/>
                <a:ea typeface="Canva Sans Bold"/>
                <a:cs typeface="Canva Sans Bold"/>
                <a:sym typeface="Canva Sans Bold"/>
              </a:rPr>
              <a:t>DIN 71555 Clamp</a:t>
            </a:r>
          </a:p>
        </p:txBody>
      </p:sp>
      <p:sp>
        <p:nvSpPr>
          <p:cNvPr id="13" name="TextBox 13"/>
          <p:cNvSpPr txBox="1"/>
          <p:nvPr/>
        </p:nvSpPr>
        <p:spPr>
          <a:xfrm>
            <a:off x="11002970" y="4511634"/>
            <a:ext cx="1393622" cy="348501"/>
          </a:xfrm>
          <a:prstGeom prst="rect">
            <a:avLst/>
          </a:prstGeom>
        </p:spPr>
        <p:txBody>
          <a:bodyPr lIns="0" tIns="0" rIns="0" bIns="0" rtlCol="0" anchor="t">
            <a:spAutoFit/>
          </a:bodyPr>
          <a:lstStyle/>
          <a:p>
            <a:pPr algn="ctr">
              <a:lnSpc>
                <a:spcPts val="2810"/>
              </a:lnSpc>
            </a:pPr>
            <a:r>
              <a:rPr lang="en-US" sz="2007" b="1">
                <a:solidFill>
                  <a:srgbClr val="000000"/>
                </a:solidFill>
                <a:latin typeface="Canva Sans Bold"/>
                <a:ea typeface="Canva Sans Bold"/>
                <a:cs typeface="Canva Sans Bold"/>
                <a:sym typeface="Canva Sans Bold"/>
              </a:rPr>
              <a:t>Seal Clamp</a:t>
            </a:r>
          </a:p>
        </p:txBody>
      </p:sp>
      <p:sp>
        <p:nvSpPr>
          <p:cNvPr id="14" name="TextBox 14"/>
          <p:cNvSpPr txBox="1"/>
          <p:nvPr/>
        </p:nvSpPr>
        <p:spPr>
          <a:xfrm>
            <a:off x="1802299" y="8203927"/>
            <a:ext cx="1322111" cy="334921"/>
          </a:xfrm>
          <a:prstGeom prst="rect">
            <a:avLst/>
          </a:prstGeom>
        </p:spPr>
        <p:txBody>
          <a:bodyPr lIns="0" tIns="0" rIns="0" bIns="0" rtlCol="0" anchor="t">
            <a:spAutoFit/>
          </a:bodyPr>
          <a:lstStyle/>
          <a:p>
            <a:pPr algn="ctr">
              <a:lnSpc>
                <a:spcPts val="2772"/>
              </a:lnSpc>
            </a:pPr>
            <a:r>
              <a:rPr lang="en-US" sz="1980" b="1">
                <a:solidFill>
                  <a:srgbClr val="000000"/>
                </a:solidFill>
                <a:latin typeface="Canva Sans Bold"/>
                <a:ea typeface="Canva Sans Bold"/>
                <a:cs typeface="Canva Sans Bold"/>
                <a:sym typeface="Canva Sans Bold"/>
              </a:rPr>
              <a:t>Flat Clamp</a:t>
            </a:r>
          </a:p>
        </p:txBody>
      </p:sp>
      <p:sp>
        <p:nvSpPr>
          <p:cNvPr id="15" name="TextBox 15"/>
          <p:cNvSpPr txBox="1"/>
          <p:nvPr/>
        </p:nvSpPr>
        <p:spPr>
          <a:xfrm>
            <a:off x="5978546" y="8203927"/>
            <a:ext cx="3435729" cy="334921"/>
          </a:xfrm>
          <a:prstGeom prst="rect">
            <a:avLst/>
          </a:prstGeom>
        </p:spPr>
        <p:txBody>
          <a:bodyPr lIns="0" tIns="0" rIns="0" bIns="0" rtlCol="0" anchor="t">
            <a:spAutoFit/>
          </a:bodyPr>
          <a:lstStyle/>
          <a:p>
            <a:pPr algn="l">
              <a:lnSpc>
                <a:spcPts val="2772"/>
              </a:lnSpc>
            </a:pPr>
            <a:r>
              <a:rPr lang="en-US" sz="1980" b="1">
                <a:solidFill>
                  <a:srgbClr val="000000"/>
                </a:solidFill>
                <a:latin typeface="Canva Sans Bold"/>
                <a:ea typeface="Canva Sans Bold"/>
                <a:cs typeface="Canva Sans Bold"/>
                <a:sym typeface="Canva Sans Bold"/>
              </a:rPr>
              <a:t>Flexible Tight - Seal Clamp</a:t>
            </a:r>
          </a:p>
        </p:txBody>
      </p:sp>
      <p:sp>
        <p:nvSpPr>
          <p:cNvPr id="16" name="TextBox 16"/>
          <p:cNvSpPr txBox="1"/>
          <p:nvPr/>
        </p:nvSpPr>
        <p:spPr>
          <a:xfrm>
            <a:off x="10901955" y="8203927"/>
            <a:ext cx="2449999" cy="334921"/>
          </a:xfrm>
          <a:prstGeom prst="rect">
            <a:avLst/>
          </a:prstGeom>
        </p:spPr>
        <p:txBody>
          <a:bodyPr lIns="0" tIns="0" rIns="0" bIns="0" rtlCol="0" anchor="t">
            <a:spAutoFit/>
          </a:bodyPr>
          <a:lstStyle/>
          <a:p>
            <a:pPr algn="ctr">
              <a:lnSpc>
                <a:spcPts val="2772"/>
              </a:lnSpc>
            </a:pPr>
            <a:r>
              <a:rPr lang="en-US" sz="1980" b="1">
                <a:solidFill>
                  <a:srgbClr val="000000"/>
                </a:solidFill>
                <a:latin typeface="Canva Sans Bold"/>
                <a:ea typeface="Canva Sans Bold"/>
                <a:cs typeface="Canva Sans Bold"/>
                <a:sym typeface="Canva Sans Bold"/>
              </a:rPr>
              <a:t>Heat Shield Gaskets</a:t>
            </a:r>
          </a:p>
        </p:txBody>
      </p:sp>
      <p:sp>
        <p:nvSpPr>
          <p:cNvPr id="17" name="TextBox 17"/>
          <p:cNvSpPr txBox="1"/>
          <p:nvPr/>
        </p:nvSpPr>
        <p:spPr>
          <a:xfrm>
            <a:off x="10880759" y="41293"/>
            <a:ext cx="7102441" cy="1025922"/>
          </a:xfrm>
          <a:prstGeom prst="rect">
            <a:avLst/>
          </a:prstGeom>
        </p:spPr>
        <p:txBody>
          <a:bodyPr wrap="square" lIns="0" tIns="0" rIns="0" bIns="0" rtlCol="0" anchor="t">
            <a:spAutoFit/>
          </a:bodyPr>
          <a:lstStyle/>
          <a:p>
            <a:pPr algn="ctr">
              <a:lnSpc>
                <a:spcPts val="8027"/>
              </a:lnSpc>
            </a:pPr>
            <a:r>
              <a:rPr lang="en-US" sz="5733" b="1" spc="131" dirty="0">
                <a:solidFill>
                  <a:srgbClr val="000000"/>
                </a:solidFill>
                <a:latin typeface="Canva Sans Bold"/>
                <a:ea typeface="Canva Sans Bold"/>
                <a:cs typeface="Canva Sans Bold"/>
                <a:sym typeface="Canva Sans Bold"/>
              </a:rPr>
              <a:t>EXHAUST CLAMPS</a:t>
            </a:r>
          </a:p>
        </p:txBody>
      </p:sp>
      <p:sp>
        <p:nvSpPr>
          <p:cNvPr id="18" name="TextBox 18"/>
          <p:cNvSpPr txBox="1"/>
          <p:nvPr/>
        </p:nvSpPr>
        <p:spPr>
          <a:xfrm>
            <a:off x="14532487" y="4511634"/>
            <a:ext cx="2568186" cy="348501"/>
          </a:xfrm>
          <a:prstGeom prst="rect">
            <a:avLst/>
          </a:prstGeom>
        </p:spPr>
        <p:txBody>
          <a:bodyPr lIns="0" tIns="0" rIns="0" bIns="0" rtlCol="0" anchor="t">
            <a:spAutoFit/>
          </a:bodyPr>
          <a:lstStyle/>
          <a:p>
            <a:pPr algn="ctr">
              <a:lnSpc>
                <a:spcPts val="2810"/>
              </a:lnSpc>
            </a:pPr>
            <a:r>
              <a:rPr lang="en-US" sz="2007" b="1">
                <a:solidFill>
                  <a:srgbClr val="000000"/>
                </a:solidFill>
                <a:latin typeface="Canva Sans Bold"/>
                <a:ea typeface="Canva Sans Bold"/>
                <a:cs typeface="Canva Sans Bold"/>
                <a:sym typeface="Canva Sans Bold"/>
              </a:rPr>
              <a:t>RXD Drainage Clamp</a:t>
            </a:r>
          </a:p>
        </p:txBody>
      </p:sp>
      <p:sp>
        <p:nvSpPr>
          <p:cNvPr id="19" name="TextBox 19"/>
          <p:cNvSpPr txBox="1"/>
          <p:nvPr/>
        </p:nvSpPr>
        <p:spPr>
          <a:xfrm>
            <a:off x="14471830" y="8203927"/>
            <a:ext cx="2689500" cy="334921"/>
          </a:xfrm>
          <a:prstGeom prst="rect">
            <a:avLst/>
          </a:prstGeom>
        </p:spPr>
        <p:txBody>
          <a:bodyPr lIns="0" tIns="0" rIns="0" bIns="0" rtlCol="0" anchor="t">
            <a:spAutoFit/>
          </a:bodyPr>
          <a:lstStyle/>
          <a:p>
            <a:pPr algn="ctr">
              <a:lnSpc>
                <a:spcPts val="2772"/>
              </a:lnSpc>
            </a:pPr>
            <a:r>
              <a:rPr lang="en-US" sz="1980" b="1">
                <a:solidFill>
                  <a:srgbClr val="000000"/>
                </a:solidFill>
                <a:latin typeface="Canva Sans Bold"/>
                <a:ea typeface="Canva Sans Bold"/>
                <a:cs typeface="Canva Sans Bold"/>
                <a:sym typeface="Canva Sans Bold"/>
              </a:rPr>
              <a:t>Flexible Clamp Buttfit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773143" y="2253042"/>
            <a:ext cx="3521245" cy="3096370"/>
          </a:xfrm>
          <a:custGeom>
            <a:avLst/>
            <a:gdLst/>
            <a:ahLst/>
            <a:cxnLst/>
            <a:rect l="l" t="t" r="r" b="b"/>
            <a:pathLst>
              <a:path w="3521245" h="3096370">
                <a:moveTo>
                  <a:pt x="0" y="0"/>
                </a:moveTo>
                <a:lnTo>
                  <a:pt x="3521245" y="0"/>
                </a:lnTo>
                <a:lnTo>
                  <a:pt x="3521245" y="3096370"/>
                </a:lnTo>
                <a:lnTo>
                  <a:pt x="0" y="3096370"/>
                </a:lnTo>
                <a:lnTo>
                  <a:pt x="0" y="0"/>
                </a:lnTo>
                <a:close/>
              </a:path>
            </a:pathLst>
          </a:custGeom>
          <a:blipFill>
            <a:blip r:embed="rId3"/>
            <a:stretch>
              <a:fillRect r="-337976" b="-154017"/>
            </a:stretch>
          </a:blipFill>
        </p:spPr>
      </p:sp>
      <p:sp>
        <p:nvSpPr>
          <p:cNvPr id="4" name="Freeform 4"/>
          <p:cNvSpPr/>
          <p:nvPr/>
        </p:nvSpPr>
        <p:spPr>
          <a:xfrm>
            <a:off x="5670703" y="2505868"/>
            <a:ext cx="2982666" cy="2955515"/>
          </a:xfrm>
          <a:custGeom>
            <a:avLst/>
            <a:gdLst/>
            <a:ahLst/>
            <a:cxnLst/>
            <a:rect l="l" t="t" r="r" b="b"/>
            <a:pathLst>
              <a:path w="2982666" h="2955515">
                <a:moveTo>
                  <a:pt x="0" y="0"/>
                </a:moveTo>
                <a:lnTo>
                  <a:pt x="2982667" y="0"/>
                </a:lnTo>
                <a:lnTo>
                  <a:pt x="2982667" y="2955514"/>
                </a:lnTo>
                <a:lnTo>
                  <a:pt x="0" y="2955514"/>
                </a:lnTo>
                <a:lnTo>
                  <a:pt x="0" y="0"/>
                </a:lnTo>
                <a:close/>
              </a:path>
            </a:pathLst>
          </a:custGeom>
          <a:blipFill>
            <a:blip r:embed="rId3"/>
            <a:stretch>
              <a:fillRect l="-107674" r="-224950" b="-122665"/>
            </a:stretch>
          </a:blipFill>
        </p:spPr>
      </p:sp>
      <p:sp>
        <p:nvSpPr>
          <p:cNvPr id="5" name="Freeform 5"/>
          <p:cNvSpPr/>
          <p:nvPr/>
        </p:nvSpPr>
        <p:spPr>
          <a:xfrm>
            <a:off x="9095042" y="2823085"/>
            <a:ext cx="3214664" cy="2526327"/>
          </a:xfrm>
          <a:custGeom>
            <a:avLst/>
            <a:gdLst/>
            <a:ahLst/>
            <a:cxnLst/>
            <a:rect l="l" t="t" r="r" b="b"/>
            <a:pathLst>
              <a:path w="3214664" h="2526327">
                <a:moveTo>
                  <a:pt x="0" y="0"/>
                </a:moveTo>
                <a:lnTo>
                  <a:pt x="3214663" y="0"/>
                </a:lnTo>
                <a:lnTo>
                  <a:pt x="3214663" y="2526327"/>
                </a:lnTo>
                <a:lnTo>
                  <a:pt x="0" y="2526327"/>
                </a:lnTo>
                <a:lnTo>
                  <a:pt x="0" y="0"/>
                </a:lnTo>
                <a:close/>
              </a:path>
            </a:pathLst>
          </a:custGeom>
          <a:blipFill>
            <a:blip r:embed="rId3"/>
            <a:stretch>
              <a:fillRect l="-212603" t="-24319" r="-112013" b="-151238"/>
            </a:stretch>
          </a:blipFill>
        </p:spPr>
      </p:sp>
      <p:sp>
        <p:nvSpPr>
          <p:cNvPr id="6" name="Freeform 6"/>
          <p:cNvSpPr/>
          <p:nvPr/>
        </p:nvSpPr>
        <p:spPr>
          <a:xfrm>
            <a:off x="12688414" y="2253042"/>
            <a:ext cx="3826443" cy="3792412"/>
          </a:xfrm>
          <a:custGeom>
            <a:avLst/>
            <a:gdLst/>
            <a:ahLst/>
            <a:cxnLst/>
            <a:rect l="l" t="t" r="r" b="b"/>
            <a:pathLst>
              <a:path w="3826443" h="3792412">
                <a:moveTo>
                  <a:pt x="0" y="0"/>
                </a:moveTo>
                <a:lnTo>
                  <a:pt x="3826443" y="0"/>
                </a:lnTo>
                <a:lnTo>
                  <a:pt x="3826443" y="3792412"/>
                </a:lnTo>
                <a:lnTo>
                  <a:pt x="0" y="3792412"/>
                </a:lnTo>
                <a:lnTo>
                  <a:pt x="0" y="0"/>
                </a:lnTo>
                <a:close/>
              </a:path>
            </a:pathLst>
          </a:custGeom>
          <a:blipFill>
            <a:blip r:embed="rId3"/>
            <a:stretch>
              <a:fillRect l="-288669" b="-100000"/>
            </a:stretch>
          </a:blipFill>
        </p:spPr>
      </p:sp>
      <p:sp>
        <p:nvSpPr>
          <p:cNvPr id="7" name="Freeform 7"/>
          <p:cNvSpPr/>
          <p:nvPr/>
        </p:nvSpPr>
        <p:spPr>
          <a:xfrm>
            <a:off x="3936720" y="6045454"/>
            <a:ext cx="10245328" cy="3679571"/>
          </a:xfrm>
          <a:custGeom>
            <a:avLst/>
            <a:gdLst/>
            <a:ahLst/>
            <a:cxnLst/>
            <a:rect l="l" t="t" r="r" b="b"/>
            <a:pathLst>
              <a:path w="10245328" h="3679571">
                <a:moveTo>
                  <a:pt x="0" y="0"/>
                </a:moveTo>
                <a:lnTo>
                  <a:pt x="10245328" y="0"/>
                </a:lnTo>
                <a:lnTo>
                  <a:pt x="10245328" y="3679571"/>
                </a:lnTo>
                <a:lnTo>
                  <a:pt x="0" y="3679571"/>
                </a:lnTo>
                <a:lnTo>
                  <a:pt x="0" y="0"/>
                </a:lnTo>
                <a:close/>
              </a:path>
            </a:pathLst>
          </a:custGeom>
          <a:blipFill>
            <a:blip r:embed="rId3"/>
            <a:stretch>
              <a:fillRect l="-30786" t="-85721"/>
            </a:stretch>
          </a:blipFill>
        </p:spPr>
      </p:sp>
      <p:sp>
        <p:nvSpPr>
          <p:cNvPr id="8" name="TextBox 8"/>
          <p:cNvSpPr txBox="1"/>
          <p:nvPr/>
        </p:nvSpPr>
        <p:spPr>
          <a:xfrm>
            <a:off x="13127846" y="-28412"/>
            <a:ext cx="4326612" cy="1052414"/>
          </a:xfrm>
          <a:prstGeom prst="rect">
            <a:avLst/>
          </a:prstGeom>
        </p:spPr>
        <p:txBody>
          <a:bodyPr lIns="0" tIns="0" rIns="0" bIns="0" rtlCol="0" anchor="t">
            <a:spAutoFit/>
          </a:bodyPr>
          <a:lstStyle/>
          <a:p>
            <a:pPr algn="ctr">
              <a:lnSpc>
                <a:spcPts val="8667"/>
              </a:lnSpc>
            </a:pPr>
            <a:r>
              <a:rPr lang="en-US" sz="6191" b="1" spc="142">
                <a:solidFill>
                  <a:srgbClr val="000000"/>
                </a:solidFill>
                <a:latin typeface="Canva Sans Bold"/>
                <a:ea typeface="Canva Sans Bold"/>
                <a:cs typeface="Canva Sans Bold"/>
                <a:sym typeface="Canva Sans Bold"/>
              </a:rPr>
              <a:t>U-CLAMPS</a:t>
            </a:r>
          </a:p>
        </p:txBody>
      </p:sp>
      <p:sp>
        <p:nvSpPr>
          <p:cNvPr id="9" name="TextBox 9"/>
          <p:cNvSpPr txBox="1"/>
          <p:nvPr/>
        </p:nvSpPr>
        <p:spPr>
          <a:xfrm>
            <a:off x="3450788" y="1379886"/>
            <a:ext cx="11386424" cy="464820"/>
          </a:xfrm>
          <a:prstGeom prst="rect">
            <a:avLst/>
          </a:prstGeom>
        </p:spPr>
        <p:txBody>
          <a:bodyPr lIns="0" tIns="0" rIns="0" bIns="0" rtlCol="0" anchor="t">
            <a:spAutoFit/>
          </a:bodyPr>
          <a:lstStyle/>
          <a:p>
            <a:pPr algn="ctr">
              <a:lnSpc>
                <a:spcPts val="3779"/>
              </a:lnSpc>
            </a:pPr>
            <a:r>
              <a:rPr lang="en-US" sz="2699" b="1">
                <a:solidFill>
                  <a:srgbClr val="000000"/>
                </a:solidFill>
                <a:latin typeface="Canva Sans Bold"/>
                <a:ea typeface="Canva Sans Bold"/>
                <a:cs typeface="Canva Sans Bold"/>
                <a:sym typeface="Canva Sans Bold"/>
              </a:rPr>
              <a:t>Universal U Bolt Pipe Clamps / Universal Exhaust Clamps (M8 / M10)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125739" y="2271306"/>
            <a:ext cx="2742358" cy="2497544"/>
          </a:xfrm>
          <a:custGeom>
            <a:avLst/>
            <a:gdLst/>
            <a:ahLst/>
            <a:cxnLst/>
            <a:rect l="l" t="t" r="r" b="b"/>
            <a:pathLst>
              <a:path w="2742358" h="2497544">
                <a:moveTo>
                  <a:pt x="0" y="0"/>
                </a:moveTo>
                <a:lnTo>
                  <a:pt x="2742358" y="0"/>
                </a:lnTo>
                <a:lnTo>
                  <a:pt x="2742358" y="2497544"/>
                </a:lnTo>
                <a:lnTo>
                  <a:pt x="0" y="2497544"/>
                </a:lnTo>
                <a:lnTo>
                  <a:pt x="0" y="0"/>
                </a:lnTo>
                <a:close/>
              </a:path>
            </a:pathLst>
          </a:custGeom>
          <a:blipFill>
            <a:blip r:embed="rId3"/>
            <a:stretch>
              <a:fillRect t="-9830" r="-396639" b="-165937"/>
            </a:stretch>
          </a:blipFill>
        </p:spPr>
      </p:sp>
      <p:sp>
        <p:nvSpPr>
          <p:cNvPr id="4" name="Freeform 4"/>
          <p:cNvSpPr/>
          <p:nvPr/>
        </p:nvSpPr>
        <p:spPr>
          <a:xfrm>
            <a:off x="5359481" y="2380743"/>
            <a:ext cx="2600999" cy="2278670"/>
          </a:xfrm>
          <a:custGeom>
            <a:avLst/>
            <a:gdLst/>
            <a:ahLst/>
            <a:cxnLst/>
            <a:rect l="l" t="t" r="r" b="b"/>
            <a:pathLst>
              <a:path w="2600999" h="2278670">
                <a:moveTo>
                  <a:pt x="0" y="0"/>
                </a:moveTo>
                <a:lnTo>
                  <a:pt x="2601000" y="0"/>
                </a:lnTo>
                <a:lnTo>
                  <a:pt x="2601000" y="2278670"/>
                </a:lnTo>
                <a:lnTo>
                  <a:pt x="0" y="2278670"/>
                </a:lnTo>
                <a:lnTo>
                  <a:pt x="0" y="0"/>
                </a:lnTo>
                <a:close/>
              </a:path>
            </a:pathLst>
          </a:custGeom>
          <a:blipFill>
            <a:blip r:embed="rId3"/>
            <a:stretch>
              <a:fillRect l="-113919" t="-11195" r="-280417" b="-174151"/>
            </a:stretch>
          </a:blipFill>
        </p:spPr>
      </p:sp>
      <p:sp>
        <p:nvSpPr>
          <p:cNvPr id="5" name="Freeform 5"/>
          <p:cNvSpPr/>
          <p:nvPr/>
        </p:nvSpPr>
        <p:spPr>
          <a:xfrm>
            <a:off x="10082849" y="2400985"/>
            <a:ext cx="2164443" cy="2258428"/>
          </a:xfrm>
          <a:custGeom>
            <a:avLst/>
            <a:gdLst/>
            <a:ahLst/>
            <a:cxnLst/>
            <a:rect l="l" t="t" r="r" b="b"/>
            <a:pathLst>
              <a:path w="2164443" h="2258428">
                <a:moveTo>
                  <a:pt x="0" y="0"/>
                </a:moveTo>
                <a:lnTo>
                  <a:pt x="2164443" y="0"/>
                </a:lnTo>
                <a:lnTo>
                  <a:pt x="2164443" y="2258428"/>
                </a:lnTo>
                <a:lnTo>
                  <a:pt x="0" y="2258428"/>
                </a:lnTo>
                <a:lnTo>
                  <a:pt x="0" y="0"/>
                </a:lnTo>
                <a:close/>
              </a:path>
            </a:pathLst>
          </a:custGeom>
          <a:blipFill>
            <a:blip r:embed="rId3"/>
            <a:stretch>
              <a:fillRect l="-410549" t="-22097" r="-240164" b="-241738"/>
            </a:stretch>
          </a:blipFill>
        </p:spPr>
      </p:sp>
      <p:sp>
        <p:nvSpPr>
          <p:cNvPr id="6" name="Freeform 6"/>
          <p:cNvSpPr/>
          <p:nvPr/>
        </p:nvSpPr>
        <p:spPr>
          <a:xfrm>
            <a:off x="14625601" y="2271306"/>
            <a:ext cx="1747093" cy="2325149"/>
          </a:xfrm>
          <a:custGeom>
            <a:avLst/>
            <a:gdLst/>
            <a:ahLst/>
            <a:cxnLst/>
            <a:rect l="l" t="t" r="r" b="b"/>
            <a:pathLst>
              <a:path w="1747093" h="2325149">
                <a:moveTo>
                  <a:pt x="0" y="0"/>
                </a:moveTo>
                <a:lnTo>
                  <a:pt x="1747093" y="0"/>
                </a:lnTo>
                <a:lnTo>
                  <a:pt x="1747093" y="2325149"/>
                </a:lnTo>
                <a:lnTo>
                  <a:pt x="0" y="2325149"/>
                </a:lnTo>
                <a:lnTo>
                  <a:pt x="0" y="0"/>
                </a:lnTo>
                <a:close/>
              </a:path>
            </a:pathLst>
          </a:custGeom>
          <a:blipFill>
            <a:blip r:embed="rId4"/>
            <a:stretch>
              <a:fillRect l="-69963" t="-39323" r="-77934" b="-46945"/>
            </a:stretch>
          </a:blipFill>
        </p:spPr>
      </p:sp>
      <p:sp>
        <p:nvSpPr>
          <p:cNvPr id="7" name="Freeform 7"/>
          <p:cNvSpPr/>
          <p:nvPr/>
        </p:nvSpPr>
        <p:spPr>
          <a:xfrm>
            <a:off x="1663146" y="5848350"/>
            <a:ext cx="2025862" cy="2788261"/>
          </a:xfrm>
          <a:custGeom>
            <a:avLst/>
            <a:gdLst/>
            <a:ahLst/>
            <a:cxnLst/>
            <a:rect l="l" t="t" r="r" b="b"/>
            <a:pathLst>
              <a:path w="2025862" h="2788261">
                <a:moveTo>
                  <a:pt x="0" y="0"/>
                </a:moveTo>
                <a:lnTo>
                  <a:pt x="2025862" y="0"/>
                </a:lnTo>
                <a:lnTo>
                  <a:pt x="2025862" y="2788261"/>
                </a:lnTo>
                <a:lnTo>
                  <a:pt x="0" y="2788261"/>
                </a:lnTo>
                <a:lnTo>
                  <a:pt x="0" y="0"/>
                </a:lnTo>
                <a:close/>
              </a:path>
            </a:pathLst>
          </a:custGeom>
          <a:blipFill>
            <a:blip r:embed="rId3"/>
            <a:stretch>
              <a:fillRect l="-46144" t="-129736" r="-624963" b="-53586"/>
            </a:stretch>
          </a:blipFill>
        </p:spPr>
      </p:sp>
      <p:sp>
        <p:nvSpPr>
          <p:cNvPr id="8" name="Freeform 8"/>
          <p:cNvSpPr/>
          <p:nvPr/>
        </p:nvSpPr>
        <p:spPr>
          <a:xfrm>
            <a:off x="5524377" y="6142333"/>
            <a:ext cx="2504888" cy="2494278"/>
          </a:xfrm>
          <a:custGeom>
            <a:avLst/>
            <a:gdLst/>
            <a:ahLst/>
            <a:cxnLst/>
            <a:rect l="l" t="t" r="r" b="b"/>
            <a:pathLst>
              <a:path w="2504888" h="2494278">
                <a:moveTo>
                  <a:pt x="0" y="0"/>
                </a:moveTo>
                <a:lnTo>
                  <a:pt x="2504887" y="0"/>
                </a:lnTo>
                <a:lnTo>
                  <a:pt x="2504887" y="2494278"/>
                </a:lnTo>
                <a:lnTo>
                  <a:pt x="0" y="2494278"/>
                </a:lnTo>
                <a:lnTo>
                  <a:pt x="0" y="0"/>
                </a:lnTo>
                <a:close/>
              </a:path>
            </a:pathLst>
          </a:custGeom>
          <a:blipFill>
            <a:blip r:embed="rId3"/>
            <a:stretch>
              <a:fillRect l="-196376" t="-183341" r="-425655" b="-83341"/>
            </a:stretch>
          </a:blipFill>
        </p:spPr>
      </p:sp>
      <p:sp>
        <p:nvSpPr>
          <p:cNvPr id="9" name="Freeform 9"/>
          <p:cNvSpPr/>
          <p:nvPr/>
        </p:nvSpPr>
        <p:spPr>
          <a:xfrm>
            <a:off x="9867589" y="6216781"/>
            <a:ext cx="2245096" cy="2345383"/>
          </a:xfrm>
          <a:custGeom>
            <a:avLst/>
            <a:gdLst/>
            <a:ahLst/>
            <a:cxnLst/>
            <a:rect l="l" t="t" r="r" b="b"/>
            <a:pathLst>
              <a:path w="2245096" h="2345383">
                <a:moveTo>
                  <a:pt x="0" y="0"/>
                </a:moveTo>
                <a:lnTo>
                  <a:pt x="2245096" y="0"/>
                </a:lnTo>
                <a:lnTo>
                  <a:pt x="2245096" y="2345383"/>
                </a:lnTo>
                <a:lnTo>
                  <a:pt x="0" y="2345383"/>
                </a:lnTo>
                <a:lnTo>
                  <a:pt x="0" y="0"/>
                </a:lnTo>
                <a:close/>
              </a:path>
            </a:pathLst>
          </a:custGeom>
          <a:blipFill>
            <a:blip r:embed="rId5"/>
            <a:stretch>
              <a:fillRect l="-75354" t="-65181" r="-80786" b="-80007"/>
            </a:stretch>
          </a:blipFill>
        </p:spPr>
      </p:sp>
      <p:sp>
        <p:nvSpPr>
          <p:cNvPr id="10" name="Freeform 10"/>
          <p:cNvSpPr/>
          <p:nvPr/>
        </p:nvSpPr>
        <p:spPr>
          <a:xfrm>
            <a:off x="13867223" y="6309972"/>
            <a:ext cx="3263848" cy="2159001"/>
          </a:xfrm>
          <a:custGeom>
            <a:avLst/>
            <a:gdLst/>
            <a:ahLst/>
            <a:cxnLst/>
            <a:rect l="l" t="t" r="r" b="b"/>
            <a:pathLst>
              <a:path w="3263848" h="2159001">
                <a:moveTo>
                  <a:pt x="0" y="0"/>
                </a:moveTo>
                <a:lnTo>
                  <a:pt x="3263848" y="0"/>
                </a:lnTo>
                <a:lnTo>
                  <a:pt x="3263848" y="2159000"/>
                </a:lnTo>
                <a:lnTo>
                  <a:pt x="0" y="2159000"/>
                </a:lnTo>
                <a:lnTo>
                  <a:pt x="0" y="0"/>
                </a:lnTo>
                <a:close/>
              </a:path>
            </a:pathLst>
          </a:custGeom>
          <a:blipFill>
            <a:blip r:embed="rId3"/>
            <a:stretch>
              <a:fillRect l="-335356" t="-166411" b="-66411"/>
            </a:stretch>
          </a:blipFill>
        </p:spPr>
      </p:sp>
      <p:sp>
        <p:nvSpPr>
          <p:cNvPr id="11" name="TextBox 11"/>
          <p:cNvSpPr txBox="1"/>
          <p:nvPr/>
        </p:nvSpPr>
        <p:spPr>
          <a:xfrm>
            <a:off x="11495105" y="261926"/>
            <a:ext cx="6390648" cy="961853"/>
          </a:xfrm>
          <a:prstGeom prst="rect">
            <a:avLst/>
          </a:prstGeom>
        </p:spPr>
        <p:txBody>
          <a:bodyPr lIns="0" tIns="0" rIns="0" bIns="0" rtlCol="0" anchor="t">
            <a:spAutoFit/>
          </a:bodyPr>
          <a:lstStyle/>
          <a:p>
            <a:pPr algn="ctr">
              <a:lnSpc>
                <a:spcPts val="7884"/>
              </a:lnSpc>
            </a:pPr>
            <a:r>
              <a:rPr lang="en-US" sz="5631" b="1">
                <a:solidFill>
                  <a:srgbClr val="000000"/>
                </a:solidFill>
                <a:latin typeface="Canva Sans Bold"/>
                <a:ea typeface="Canva Sans Bold"/>
                <a:cs typeface="Canva Sans Bold"/>
                <a:sym typeface="Canva Sans Bold"/>
              </a:rPr>
              <a:t>V-BAND CLAMPS</a:t>
            </a:r>
          </a:p>
        </p:txBody>
      </p:sp>
      <p:sp>
        <p:nvSpPr>
          <p:cNvPr id="12" name="TextBox 12"/>
          <p:cNvSpPr txBox="1"/>
          <p:nvPr/>
        </p:nvSpPr>
        <p:spPr>
          <a:xfrm>
            <a:off x="1367431" y="4721225"/>
            <a:ext cx="3158240"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V-BAND CLAMP</a:t>
            </a:r>
          </a:p>
          <a:p>
            <a:pPr algn="ctr">
              <a:lnSpc>
                <a:spcPts val="3499"/>
              </a:lnSpc>
            </a:pPr>
            <a:r>
              <a:rPr lang="en-US" sz="2499" b="1">
                <a:solidFill>
                  <a:srgbClr val="000000"/>
                </a:solidFill>
                <a:latin typeface="Canva Sans Bold"/>
                <a:ea typeface="Canva Sans Bold"/>
                <a:cs typeface="Canva Sans Bold"/>
                <a:sym typeface="Canva Sans Bold"/>
              </a:rPr>
              <a:t>(EUROPEAN STYLE)</a:t>
            </a:r>
          </a:p>
        </p:txBody>
      </p:sp>
      <p:sp>
        <p:nvSpPr>
          <p:cNvPr id="13" name="TextBox 13"/>
          <p:cNvSpPr txBox="1"/>
          <p:nvPr/>
        </p:nvSpPr>
        <p:spPr>
          <a:xfrm>
            <a:off x="5701508" y="4721225"/>
            <a:ext cx="2596198" cy="42227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V-BAND CLAMP</a:t>
            </a:r>
          </a:p>
          <a:p>
            <a:pPr algn="ctr">
              <a:lnSpc>
                <a:spcPts val="3499"/>
              </a:lnSpc>
            </a:pPr>
            <a:r>
              <a:rPr lang="en-US" sz="2499" b="1">
                <a:solidFill>
                  <a:srgbClr val="000000"/>
                </a:solidFill>
                <a:latin typeface="Canva Sans Bold"/>
                <a:ea typeface="Canva Sans Bold"/>
                <a:cs typeface="Canva Sans Bold"/>
                <a:sym typeface="Canva Sans Bold"/>
              </a:rPr>
              <a:t>(T-BOLT)</a:t>
            </a:r>
          </a:p>
        </p:txBody>
      </p:sp>
      <p:sp>
        <p:nvSpPr>
          <p:cNvPr id="14" name="TextBox 14"/>
          <p:cNvSpPr txBox="1"/>
          <p:nvPr/>
        </p:nvSpPr>
        <p:spPr>
          <a:xfrm>
            <a:off x="9642155" y="4721225"/>
            <a:ext cx="3697800"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DOUBLE HARDWARE</a:t>
            </a:r>
          </a:p>
          <a:p>
            <a:pPr algn="ctr">
              <a:lnSpc>
                <a:spcPts val="3499"/>
              </a:lnSpc>
            </a:pPr>
            <a:r>
              <a:rPr lang="en-US" sz="2499" b="1">
                <a:solidFill>
                  <a:srgbClr val="000000"/>
                </a:solidFill>
                <a:latin typeface="Canva Sans Bold"/>
                <a:ea typeface="Canva Sans Bold"/>
                <a:cs typeface="Canva Sans Bold"/>
                <a:sym typeface="Canva Sans Bold"/>
              </a:rPr>
              <a:t>T-BOLT V-BAND CLAMP</a:t>
            </a:r>
          </a:p>
        </p:txBody>
      </p:sp>
      <p:sp>
        <p:nvSpPr>
          <p:cNvPr id="15" name="TextBox 15"/>
          <p:cNvSpPr txBox="1"/>
          <p:nvPr/>
        </p:nvSpPr>
        <p:spPr>
          <a:xfrm>
            <a:off x="14369661" y="4721225"/>
            <a:ext cx="3516092" cy="42227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ROLL FORMED T-BOLT</a:t>
            </a:r>
          </a:p>
          <a:p>
            <a:pPr algn="ctr">
              <a:lnSpc>
                <a:spcPts val="3499"/>
              </a:lnSpc>
            </a:pPr>
            <a:r>
              <a:rPr lang="en-US" sz="2499" b="1">
                <a:solidFill>
                  <a:srgbClr val="000000"/>
                </a:solidFill>
                <a:latin typeface="Canva Sans Bold"/>
                <a:ea typeface="Canva Sans Bold"/>
                <a:cs typeface="Canva Sans Bold"/>
                <a:sym typeface="Canva Sans Bold"/>
              </a:rPr>
              <a:t>V-BAND CLAMP</a:t>
            </a:r>
          </a:p>
        </p:txBody>
      </p:sp>
      <p:sp>
        <p:nvSpPr>
          <p:cNvPr id="16" name="TextBox 16"/>
          <p:cNvSpPr txBox="1"/>
          <p:nvPr/>
        </p:nvSpPr>
        <p:spPr>
          <a:xfrm>
            <a:off x="1266942" y="8836025"/>
            <a:ext cx="2459950"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WORM DRIVE </a:t>
            </a:r>
          </a:p>
          <a:p>
            <a:pPr algn="ctr">
              <a:lnSpc>
                <a:spcPts val="3499"/>
              </a:lnSpc>
            </a:pPr>
            <a:r>
              <a:rPr lang="en-US" sz="2499" b="1">
                <a:solidFill>
                  <a:srgbClr val="000000"/>
                </a:solidFill>
                <a:latin typeface="Canva Sans Bold"/>
                <a:ea typeface="Canva Sans Bold"/>
                <a:cs typeface="Canva Sans Bold"/>
                <a:sym typeface="Canva Sans Bold"/>
              </a:rPr>
              <a:t>V-BAND CLAMP</a:t>
            </a:r>
          </a:p>
        </p:txBody>
      </p:sp>
      <p:sp>
        <p:nvSpPr>
          <p:cNvPr id="17" name="TextBox 17"/>
          <p:cNvSpPr txBox="1"/>
          <p:nvPr/>
        </p:nvSpPr>
        <p:spPr>
          <a:xfrm>
            <a:off x="5584410" y="8836025"/>
            <a:ext cx="2493169"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QUICK RELEASE</a:t>
            </a:r>
          </a:p>
          <a:p>
            <a:pPr algn="ctr">
              <a:lnSpc>
                <a:spcPts val="3499"/>
              </a:lnSpc>
            </a:pPr>
            <a:r>
              <a:rPr lang="en-US" sz="2499" b="1">
                <a:solidFill>
                  <a:srgbClr val="000000"/>
                </a:solidFill>
                <a:latin typeface="Canva Sans Bold"/>
                <a:ea typeface="Canva Sans Bold"/>
                <a:cs typeface="Canva Sans Bold"/>
                <a:sym typeface="Canva Sans Bold"/>
              </a:rPr>
              <a:t>V-BAND CLAMP</a:t>
            </a:r>
          </a:p>
        </p:txBody>
      </p:sp>
      <p:sp>
        <p:nvSpPr>
          <p:cNvPr id="18" name="TextBox 18"/>
          <p:cNvSpPr txBox="1"/>
          <p:nvPr/>
        </p:nvSpPr>
        <p:spPr>
          <a:xfrm>
            <a:off x="9866635" y="8836025"/>
            <a:ext cx="2596872"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SPRING LOADED</a:t>
            </a:r>
          </a:p>
          <a:p>
            <a:pPr algn="ctr">
              <a:lnSpc>
                <a:spcPts val="3499"/>
              </a:lnSpc>
            </a:pPr>
            <a:r>
              <a:rPr lang="en-US" sz="2499" b="1">
                <a:solidFill>
                  <a:srgbClr val="000000"/>
                </a:solidFill>
                <a:latin typeface="Canva Sans Bold"/>
                <a:ea typeface="Canva Sans Bold"/>
                <a:cs typeface="Canva Sans Bold"/>
                <a:sym typeface="Canva Sans Bold"/>
              </a:rPr>
              <a:t>V BAND CLAMP</a:t>
            </a:r>
          </a:p>
        </p:txBody>
      </p:sp>
      <p:sp>
        <p:nvSpPr>
          <p:cNvPr id="19" name="TextBox 19"/>
          <p:cNvSpPr txBox="1"/>
          <p:nvPr/>
        </p:nvSpPr>
        <p:spPr>
          <a:xfrm>
            <a:off x="14269172" y="8836025"/>
            <a:ext cx="2459950" cy="860425"/>
          </a:xfrm>
          <a:prstGeom prst="rect">
            <a:avLst/>
          </a:prstGeom>
        </p:spPr>
        <p:txBody>
          <a:bodyPr lIns="0" tIns="0" rIns="0" bIns="0" rtlCol="0" anchor="t">
            <a:spAutoFit/>
          </a:bodyPr>
          <a:lstStyle/>
          <a:p>
            <a:pPr algn="ctr">
              <a:lnSpc>
                <a:spcPts val="3499"/>
              </a:lnSpc>
            </a:pPr>
            <a:r>
              <a:rPr lang="en-US" sz="2499" b="1">
                <a:solidFill>
                  <a:srgbClr val="000000"/>
                </a:solidFill>
                <a:latin typeface="Canva Sans Bold"/>
                <a:ea typeface="Canva Sans Bold"/>
                <a:cs typeface="Canva Sans Bold"/>
                <a:sym typeface="Canva Sans Bold"/>
              </a:rPr>
              <a:t>THUMB-TURN</a:t>
            </a:r>
          </a:p>
          <a:p>
            <a:pPr algn="ctr">
              <a:lnSpc>
                <a:spcPts val="3499"/>
              </a:lnSpc>
            </a:pPr>
            <a:r>
              <a:rPr lang="en-US" sz="2499" b="1">
                <a:solidFill>
                  <a:srgbClr val="000000"/>
                </a:solidFill>
                <a:latin typeface="Canva Sans Bold"/>
                <a:ea typeface="Canva Sans Bold"/>
                <a:cs typeface="Canva Sans Bold"/>
                <a:sym typeface="Canva Sans Bold"/>
              </a:rPr>
              <a:t>V-BAND CLAMP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028700" y="1894321"/>
            <a:ext cx="2937927" cy="3249179"/>
          </a:xfrm>
          <a:custGeom>
            <a:avLst/>
            <a:gdLst/>
            <a:ahLst/>
            <a:cxnLst/>
            <a:rect l="l" t="t" r="r" b="b"/>
            <a:pathLst>
              <a:path w="2937927" h="3249179">
                <a:moveTo>
                  <a:pt x="0" y="0"/>
                </a:moveTo>
                <a:lnTo>
                  <a:pt x="2937927" y="0"/>
                </a:lnTo>
                <a:lnTo>
                  <a:pt x="2937927" y="3249179"/>
                </a:lnTo>
                <a:lnTo>
                  <a:pt x="0" y="3249179"/>
                </a:lnTo>
                <a:lnTo>
                  <a:pt x="0" y="0"/>
                </a:lnTo>
                <a:close/>
              </a:path>
            </a:pathLst>
          </a:custGeom>
          <a:blipFill>
            <a:blip r:embed="rId3"/>
            <a:stretch>
              <a:fillRect l="-7484" t="-8459" r="-250737" b="-102079"/>
            </a:stretch>
          </a:blipFill>
        </p:spPr>
      </p:sp>
      <p:sp>
        <p:nvSpPr>
          <p:cNvPr id="4" name="Freeform 4"/>
          <p:cNvSpPr/>
          <p:nvPr/>
        </p:nvSpPr>
        <p:spPr>
          <a:xfrm>
            <a:off x="5319959" y="1894321"/>
            <a:ext cx="2820157" cy="3249179"/>
          </a:xfrm>
          <a:custGeom>
            <a:avLst/>
            <a:gdLst/>
            <a:ahLst/>
            <a:cxnLst/>
            <a:rect l="l" t="t" r="r" b="b"/>
            <a:pathLst>
              <a:path w="2820157" h="3249179">
                <a:moveTo>
                  <a:pt x="0" y="0"/>
                </a:moveTo>
                <a:lnTo>
                  <a:pt x="2820157" y="0"/>
                </a:lnTo>
                <a:lnTo>
                  <a:pt x="2820157" y="3249179"/>
                </a:lnTo>
                <a:lnTo>
                  <a:pt x="0" y="3249179"/>
                </a:lnTo>
                <a:lnTo>
                  <a:pt x="0" y="0"/>
                </a:lnTo>
                <a:close/>
              </a:path>
            </a:pathLst>
          </a:custGeom>
          <a:blipFill>
            <a:blip r:embed="rId3"/>
            <a:stretch>
              <a:fillRect l="-128543" t="-4872" r="-143153" b="-104760"/>
            </a:stretch>
          </a:blipFill>
        </p:spPr>
      </p:sp>
      <p:sp>
        <p:nvSpPr>
          <p:cNvPr id="5" name="Freeform 5"/>
          <p:cNvSpPr/>
          <p:nvPr/>
        </p:nvSpPr>
        <p:spPr>
          <a:xfrm>
            <a:off x="9492666" y="1894321"/>
            <a:ext cx="2942327" cy="3249179"/>
          </a:xfrm>
          <a:custGeom>
            <a:avLst/>
            <a:gdLst/>
            <a:ahLst/>
            <a:cxnLst/>
            <a:rect l="l" t="t" r="r" b="b"/>
            <a:pathLst>
              <a:path w="2942327" h="3249179">
                <a:moveTo>
                  <a:pt x="0" y="0"/>
                </a:moveTo>
                <a:lnTo>
                  <a:pt x="2942327" y="0"/>
                </a:lnTo>
                <a:lnTo>
                  <a:pt x="2942327" y="3249179"/>
                </a:lnTo>
                <a:lnTo>
                  <a:pt x="0" y="3249179"/>
                </a:lnTo>
                <a:lnTo>
                  <a:pt x="0" y="0"/>
                </a:lnTo>
                <a:close/>
              </a:path>
            </a:pathLst>
          </a:custGeom>
          <a:blipFill>
            <a:blip r:embed="rId3"/>
            <a:stretch>
              <a:fillRect l="-250064" t="-4454" r="-4099" b="-103943"/>
            </a:stretch>
          </a:blipFill>
        </p:spPr>
      </p:sp>
      <p:sp>
        <p:nvSpPr>
          <p:cNvPr id="6" name="Freeform 6"/>
          <p:cNvSpPr/>
          <p:nvPr/>
        </p:nvSpPr>
        <p:spPr>
          <a:xfrm>
            <a:off x="1028700" y="6010275"/>
            <a:ext cx="2937927" cy="3153820"/>
          </a:xfrm>
          <a:custGeom>
            <a:avLst/>
            <a:gdLst/>
            <a:ahLst/>
            <a:cxnLst/>
            <a:rect l="l" t="t" r="r" b="b"/>
            <a:pathLst>
              <a:path w="2937927" h="3153820">
                <a:moveTo>
                  <a:pt x="0" y="0"/>
                </a:moveTo>
                <a:lnTo>
                  <a:pt x="2937927" y="0"/>
                </a:lnTo>
                <a:lnTo>
                  <a:pt x="2937927" y="3153820"/>
                </a:lnTo>
                <a:lnTo>
                  <a:pt x="0" y="3153820"/>
                </a:lnTo>
                <a:lnTo>
                  <a:pt x="0" y="0"/>
                </a:lnTo>
                <a:close/>
              </a:path>
            </a:pathLst>
          </a:custGeom>
          <a:blipFill>
            <a:blip r:embed="rId3"/>
            <a:stretch>
              <a:fillRect l="-13359" t="-120893" r="-261847" b="-6222"/>
            </a:stretch>
          </a:blipFill>
        </p:spPr>
      </p:sp>
      <p:sp>
        <p:nvSpPr>
          <p:cNvPr id="7" name="Freeform 7"/>
          <p:cNvSpPr/>
          <p:nvPr/>
        </p:nvSpPr>
        <p:spPr>
          <a:xfrm>
            <a:off x="5471878" y="6010275"/>
            <a:ext cx="2835737" cy="3153820"/>
          </a:xfrm>
          <a:custGeom>
            <a:avLst/>
            <a:gdLst/>
            <a:ahLst/>
            <a:cxnLst/>
            <a:rect l="l" t="t" r="r" b="b"/>
            <a:pathLst>
              <a:path w="2835737" h="3153820">
                <a:moveTo>
                  <a:pt x="0" y="0"/>
                </a:moveTo>
                <a:lnTo>
                  <a:pt x="2835737" y="0"/>
                </a:lnTo>
                <a:lnTo>
                  <a:pt x="2835737" y="3153820"/>
                </a:lnTo>
                <a:lnTo>
                  <a:pt x="0" y="3153820"/>
                </a:lnTo>
                <a:lnTo>
                  <a:pt x="0" y="0"/>
                </a:lnTo>
                <a:close/>
              </a:path>
            </a:pathLst>
          </a:custGeom>
          <a:blipFill>
            <a:blip r:embed="rId3"/>
            <a:stretch>
              <a:fillRect l="-144345" t="-125571" r="-144242" b="-1462"/>
            </a:stretch>
          </a:blipFill>
        </p:spPr>
      </p:sp>
      <p:sp>
        <p:nvSpPr>
          <p:cNvPr id="8" name="Freeform 8"/>
          <p:cNvSpPr/>
          <p:nvPr/>
        </p:nvSpPr>
        <p:spPr>
          <a:xfrm>
            <a:off x="9492666" y="6010275"/>
            <a:ext cx="2942327" cy="3018173"/>
          </a:xfrm>
          <a:custGeom>
            <a:avLst/>
            <a:gdLst/>
            <a:ahLst/>
            <a:cxnLst/>
            <a:rect l="l" t="t" r="r" b="b"/>
            <a:pathLst>
              <a:path w="2942327" h="3018173">
                <a:moveTo>
                  <a:pt x="0" y="0"/>
                </a:moveTo>
                <a:lnTo>
                  <a:pt x="2942327" y="0"/>
                </a:lnTo>
                <a:lnTo>
                  <a:pt x="2942327" y="3018173"/>
                </a:lnTo>
                <a:lnTo>
                  <a:pt x="0" y="3018173"/>
                </a:lnTo>
                <a:lnTo>
                  <a:pt x="0" y="0"/>
                </a:lnTo>
                <a:close/>
              </a:path>
            </a:pathLst>
          </a:custGeom>
          <a:blipFill>
            <a:blip r:embed="rId3"/>
            <a:stretch>
              <a:fillRect l="-246184" t="-119214" r="-4827" b="-3137"/>
            </a:stretch>
          </a:blipFill>
        </p:spPr>
      </p:sp>
      <p:sp>
        <p:nvSpPr>
          <p:cNvPr id="9" name="TextBox 9"/>
          <p:cNvSpPr txBox="1"/>
          <p:nvPr/>
        </p:nvSpPr>
        <p:spPr>
          <a:xfrm>
            <a:off x="10961549" y="232072"/>
            <a:ext cx="6816209" cy="802502"/>
          </a:xfrm>
          <a:prstGeom prst="rect">
            <a:avLst/>
          </a:prstGeom>
        </p:spPr>
        <p:txBody>
          <a:bodyPr lIns="0" tIns="0" rIns="0" bIns="0" rtlCol="0" anchor="t">
            <a:spAutoFit/>
          </a:bodyPr>
          <a:lstStyle/>
          <a:p>
            <a:pPr algn="ctr">
              <a:lnSpc>
                <a:spcPts val="6692"/>
              </a:lnSpc>
            </a:pPr>
            <a:r>
              <a:rPr lang="en-US" sz="4780" b="1">
                <a:solidFill>
                  <a:srgbClr val="000000"/>
                </a:solidFill>
                <a:latin typeface="Canva Sans Bold"/>
                <a:ea typeface="Canva Sans Bold"/>
                <a:cs typeface="Canva Sans Bold"/>
                <a:sym typeface="Canva Sans Bold"/>
              </a:rPr>
              <a:t>AIR TANK CLAMPS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391621" y="1894810"/>
            <a:ext cx="15192444" cy="3893064"/>
          </a:xfrm>
          <a:custGeom>
            <a:avLst/>
            <a:gdLst/>
            <a:ahLst/>
            <a:cxnLst/>
            <a:rect l="l" t="t" r="r" b="b"/>
            <a:pathLst>
              <a:path w="15192444" h="3893064">
                <a:moveTo>
                  <a:pt x="0" y="0"/>
                </a:moveTo>
                <a:lnTo>
                  <a:pt x="15192444" y="0"/>
                </a:lnTo>
                <a:lnTo>
                  <a:pt x="15192444" y="3893064"/>
                </a:lnTo>
                <a:lnTo>
                  <a:pt x="0" y="3893064"/>
                </a:lnTo>
                <a:lnTo>
                  <a:pt x="0" y="0"/>
                </a:lnTo>
                <a:close/>
              </a:path>
            </a:pathLst>
          </a:custGeom>
          <a:blipFill>
            <a:blip r:embed="rId3"/>
            <a:stretch>
              <a:fillRect/>
            </a:stretch>
          </a:blipFill>
        </p:spPr>
      </p:sp>
      <p:sp>
        <p:nvSpPr>
          <p:cNvPr id="4" name="Freeform 4"/>
          <p:cNvSpPr/>
          <p:nvPr/>
        </p:nvSpPr>
        <p:spPr>
          <a:xfrm>
            <a:off x="1622041" y="5787874"/>
            <a:ext cx="15043917" cy="3891197"/>
          </a:xfrm>
          <a:custGeom>
            <a:avLst/>
            <a:gdLst/>
            <a:ahLst/>
            <a:cxnLst/>
            <a:rect l="l" t="t" r="r" b="b"/>
            <a:pathLst>
              <a:path w="15043917" h="3891197">
                <a:moveTo>
                  <a:pt x="0" y="0"/>
                </a:moveTo>
                <a:lnTo>
                  <a:pt x="15043918" y="0"/>
                </a:lnTo>
                <a:lnTo>
                  <a:pt x="15043918" y="3891196"/>
                </a:lnTo>
                <a:lnTo>
                  <a:pt x="0" y="3891196"/>
                </a:lnTo>
                <a:lnTo>
                  <a:pt x="0" y="0"/>
                </a:lnTo>
                <a:close/>
              </a:path>
            </a:pathLst>
          </a:custGeom>
          <a:blipFill>
            <a:blip r:embed="rId4"/>
            <a:stretch>
              <a:fillRect/>
            </a:stretch>
          </a:blipFill>
        </p:spPr>
      </p:sp>
      <p:sp>
        <p:nvSpPr>
          <p:cNvPr id="5" name="TextBox 5"/>
          <p:cNvSpPr txBox="1"/>
          <p:nvPr/>
        </p:nvSpPr>
        <p:spPr>
          <a:xfrm>
            <a:off x="13868904" y="233417"/>
            <a:ext cx="2715161" cy="795283"/>
          </a:xfrm>
          <a:prstGeom prst="rect">
            <a:avLst/>
          </a:prstGeom>
        </p:spPr>
        <p:txBody>
          <a:bodyPr lIns="0" tIns="0" rIns="0" bIns="0" rtlCol="0" anchor="t">
            <a:spAutoFit/>
          </a:bodyPr>
          <a:lstStyle/>
          <a:p>
            <a:pPr algn="ctr">
              <a:lnSpc>
                <a:spcPts val="6565"/>
              </a:lnSpc>
            </a:pPr>
            <a:r>
              <a:rPr lang="en-US" sz="4689" b="1">
                <a:solidFill>
                  <a:srgbClr val="000000"/>
                </a:solidFill>
                <a:latin typeface="Canva Sans Bold"/>
                <a:ea typeface="Canva Sans Bold"/>
                <a:cs typeface="Canva Sans Bold"/>
                <a:sym typeface="Canva Sans Bold"/>
              </a:rPr>
              <a:t>CLAMPS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238093" y="2061693"/>
            <a:ext cx="16021207" cy="2375155"/>
          </a:xfrm>
          <a:custGeom>
            <a:avLst/>
            <a:gdLst/>
            <a:ahLst/>
            <a:cxnLst/>
            <a:rect l="l" t="t" r="r" b="b"/>
            <a:pathLst>
              <a:path w="16021207" h="2375155">
                <a:moveTo>
                  <a:pt x="0" y="0"/>
                </a:moveTo>
                <a:lnTo>
                  <a:pt x="16021207" y="0"/>
                </a:lnTo>
                <a:lnTo>
                  <a:pt x="16021207" y="2375154"/>
                </a:lnTo>
                <a:lnTo>
                  <a:pt x="0" y="2375154"/>
                </a:lnTo>
                <a:lnTo>
                  <a:pt x="0" y="0"/>
                </a:lnTo>
                <a:close/>
              </a:path>
            </a:pathLst>
          </a:custGeom>
          <a:blipFill>
            <a:blip r:embed="rId3"/>
            <a:stretch>
              <a:fillRect t="-18577" b="-57297"/>
            </a:stretch>
          </a:blipFill>
        </p:spPr>
      </p:sp>
      <p:sp>
        <p:nvSpPr>
          <p:cNvPr id="4" name="Freeform 4"/>
          <p:cNvSpPr/>
          <p:nvPr/>
        </p:nvSpPr>
        <p:spPr>
          <a:xfrm>
            <a:off x="1238093" y="5143500"/>
            <a:ext cx="15885337" cy="3071010"/>
          </a:xfrm>
          <a:custGeom>
            <a:avLst/>
            <a:gdLst/>
            <a:ahLst/>
            <a:cxnLst/>
            <a:rect l="l" t="t" r="r" b="b"/>
            <a:pathLst>
              <a:path w="15885337" h="3071010">
                <a:moveTo>
                  <a:pt x="0" y="0"/>
                </a:moveTo>
                <a:lnTo>
                  <a:pt x="15885337" y="0"/>
                </a:lnTo>
                <a:lnTo>
                  <a:pt x="15885337" y="3071010"/>
                </a:lnTo>
                <a:lnTo>
                  <a:pt x="0" y="3071010"/>
                </a:lnTo>
                <a:lnTo>
                  <a:pt x="0" y="0"/>
                </a:lnTo>
                <a:close/>
              </a:path>
            </a:pathLst>
          </a:custGeom>
          <a:blipFill>
            <a:blip r:embed="rId4"/>
            <a:stretch>
              <a:fillRect b="-31801"/>
            </a:stretch>
          </a:blipFill>
        </p:spPr>
      </p:sp>
      <p:sp>
        <p:nvSpPr>
          <p:cNvPr id="5" name="TextBox 5"/>
          <p:cNvSpPr txBox="1"/>
          <p:nvPr/>
        </p:nvSpPr>
        <p:spPr>
          <a:xfrm>
            <a:off x="13868904" y="233417"/>
            <a:ext cx="2715161" cy="795283"/>
          </a:xfrm>
          <a:prstGeom prst="rect">
            <a:avLst/>
          </a:prstGeom>
        </p:spPr>
        <p:txBody>
          <a:bodyPr lIns="0" tIns="0" rIns="0" bIns="0" rtlCol="0" anchor="t">
            <a:spAutoFit/>
          </a:bodyPr>
          <a:lstStyle/>
          <a:p>
            <a:pPr algn="ctr">
              <a:lnSpc>
                <a:spcPts val="6565"/>
              </a:lnSpc>
            </a:pPr>
            <a:r>
              <a:rPr lang="en-US" sz="4689" b="1">
                <a:solidFill>
                  <a:srgbClr val="000000"/>
                </a:solidFill>
                <a:latin typeface="Canva Sans Bold"/>
                <a:ea typeface="Canva Sans Bold"/>
                <a:cs typeface="Canva Sans Bold"/>
                <a:sym typeface="Canva Sans Bold"/>
              </a:rPr>
              <a:t>CLAMPS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2147334" y="1918499"/>
            <a:ext cx="7155693" cy="7339801"/>
          </a:xfrm>
          <a:custGeom>
            <a:avLst/>
            <a:gdLst/>
            <a:ahLst/>
            <a:cxnLst/>
            <a:rect l="l" t="t" r="r" b="b"/>
            <a:pathLst>
              <a:path w="7155693" h="7339801">
                <a:moveTo>
                  <a:pt x="0" y="0"/>
                </a:moveTo>
                <a:lnTo>
                  <a:pt x="7155692" y="0"/>
                </a:lnTo>
                <a:lnTo>
                  <a:pt x="7155692" y="7339801"/>
                </a:lnTo>
                <a:lnTo>
                  <a:pt x="0" y="7339801"/>
                </a:lnTo>
                <a:lnTo>
                  <a:pt x="0" y="0"/>
                </a:lnTo>
                <a:close/>
              </a:path>
            </a:pathLst>
          </a:custGeom>
          <a:blipFill>
            <a:blip r:embed="rId2">
              <a:alphaModFix amt="35000"/>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370492" y="1664017"/>
            <a:ext cx="15070555" cy="6825615"/>
          </a:xfrm>
          <a:prstGeom prst="rect">
            <a:avLst/>
          </a:prstGeom>
        </p:spPr>
        <p:txBody>
          <a:bodyPr lIns="0" tIns="0" rIns="0" bIns="0" rtlCol="0" anchor="t">
            <a:spAutoFit/>
          </a:bodyPr>
          <a:lstStyle/>
          <a:p>
            <a:pPr marL="647700" lvl="1" indent="-323850" algn="l">
              <a:lnSpc>
                <a:spcPts val="5009"/>
              </a:lnSpc>
              <a:buFont typeface="Arial"/>
              <a:buChar char="•"/>
            </a:pPr>
            <a:r>
              <a:rPr lang="en-US" sz="3000" b="1">
                <a:solidFill>
                  <a:srgbClr val="000000"/>
                </a:solidFill>
                <a:latin typeface="Canva Sans Bold"/>
                <a:ea typeface="Canva Sans Bold"/>
                <a:cs typeface="Canva Sans Bold"/>
                <a:sym typeface="Canva Sans Bold"/>
              </a:rPr>
              <a:t>At Invicta Clamps our vision is to be the leading provider of manufacturing solutions in the industry. We strive to achieve this by constantly pushing the boundaries of innovation, quality, and customer service</a:t>
            </a:r>
          </a:p>
          <a:p>
            <a:pPr marL="647700" lvl="1" indent="-323850" algn="l">
              <a:lnSpc>
                <a:spcPts val="5009"/>
              </a:lnSpc>
              <a:buFont typeface="Arial"/>
              <a:buChar char="•"/>
            </a:pPr>
            <a:r>
              <a:rPr lang="en-US" sz="3000" b="1">
                <a:solidFill>
                  <a:srgbClr val="000000"/>
                </a:solidFill>
                <a:latin typeface="Canva Sans Bold"/>
                <a:ea typeface="Canva Sans Bold"/>
                <a:cs typeface="Canva Sans Bold"/>
                <a:sym typeface="Canva Sans Bold"/>
              </a:rPr>
              <a:t>Delivering high-quality engineered components across various industries.</a:t>
            </a:r>
          </a:p>
          <a:p>
            <a:pPr marL="647700" lvl="1" indent="-323850" algn="l">
              <a:lnSpc>
                <a:spcPts val="5009"/>
              </a:lnSpc>
              <a:buFont typeface="Arial"/>
              <a:buChar char="•"/>
            </a:pPr>
            <a:r>
              <a:rPr lang="en-US" sz="3000" b="1">
                <a:solidFill>
                  <a:srgbClr val="000000"/>
                </a:solidFill>
                <a:latin typeface="Canva Sans Bold"/>
                <a:ea typeface="Canva Sans Bold"/>
                <a:cs typeface="Canva Sans Bold"/>
                <a:sym typeface="Canva Sans Bold"/>
              </a:rPr>
              <a:t>Investing in advanced technologies and equipment to enhance precision and efficiency.</a:t>
            </a:r>
          </a:p>
          <a:p>
            <a:pPr marL="647700" lvl="1" indent="-323850" algn="l">
              <a:lnSpc>
                <a:spcPts val="5009"/>
              </a:lnSpc>
              <a:buFont typeface="Arial"/>
              <a:buChar char="•"/>
            </a:pPr>
            <a:r>
              <a:rPr lang="en-US" sz="3000" b="1">
                <a:solidFill>
                  <a:srgbClr val="000000"/>
                </a:solidFill>
                <a:latin typeface="Canva Sans Bold"/>
                <a:ea typeface="Canva Sans Bold"/>
                <a:cs typeface="Canva Sans Bold"/>
                <a:sym typeface="Canva Sans Bold"/>
              </a:rPr>
              <a:t>Maintaining rigorous quality control processes to ensure product reliability and safety.</a:t>
            </a:r>
          </a:p>
          <a:p>
            <a:pPr marL="647700" lvl="1" indent="-323850" algn="l">
              <a:lnSpc>
                <a:spcPts val="5009"/>
              </a:lnSpc>
              <a:buFont typeface="Arial"/>
              <a:buChar char="•"/>
            </a:pPr>
            <a:r>
              <a:rPr lang="en-US" sz="3000" b="1">
                <a:solidFill>
                  <a:srgbClr val="000000"/>
                </a:solidFill>
                <a:latin typeface="Canva Sans Bold"/>
                <a:ea typeface="Canva Sans Bold"/>
                <a:cs typeface="Canva Sans Bold"/>
                <a:sym typeface="Canva Sans Bold"/>
              </a:rPr>
              <a:t>Fostering a team of skilled professionals dedicated to exceeding customer expectations.</a:t>
            </a:r>
          </a:p>
          <a:p>
            <a:pPr algn="l">
              <a:lnSpc>
                <a:spcPts val="4200"/>
              </a:lnSpc>
            </a:pPr>
            <a:endParaRPr lang="en-US" sz="3000" b="1">
              <a:solidFill>
                <a:srgbClr val="000000"/>
              </a:solidFill>
              <a:latin typeface="Canva Sans Bold"/>
              <a:ea typeface="Canva Sans Bold"/>
              <a:cs typeface="Canva Sans Bold"/>
              <a:sym typeface="Canva Sans Bold"/>
            </a:endParaRPr>
          </a:p>
        </p:txBody>
      </p:sp>
      <p:sp>
        <p:nvSpPr>
          <p:cNvPr id="4" name="TextBox 4"/>
          <p:cNvSpPr txBox="1"/>
          <p:nvPr/>
        </p:nvSpPr>
        <p:spPr>
          <a:xfrm>
            <a:off x="11646606" y="141605"/>
            <a:ext cx="5612694"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VISION &amp; GOALS</a:t>
            </a:r>
          </a:p>
        </p:txBody>
      </p:sp>
      <p:sp>
        <p:nvSpPr>
          <p:cNvPr id="5" name="Freeform 5"/>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4"/>
            <a:stretch>
              <a:fillRect t="-111574" b="-88329"/>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9840903" y="1454695"/>
            <a:ext cx="5238211" cy="3590140"/>
          </a:xfrm>
          <a:custGeom>
            <a:avLst/>
            <a:gdLst/>
            <a:ahLst/>
            <a:cxnLst/>
            <a:rect l="l" t="t" r="r" b="b"/>
            <a:pathLst>
              <a:path w="5238211" h="3590140">
                <a:moveTo>
                  <a:pt x="0" y="0"/>
                </a:moveTo>
                <a:lnTo>
                  <a:pt x="5238211" y="0"/>
                </a:lnTo>
                <a:lnTo>
                  <a:pt x="5238211" y="3590140"/>
                </a:lnTo>
                <a:lnTo>
                  <a:pt x="0" y="3590140"/>
                </a:lnTo>
                <a:lnTo>
                  <a:pt x="0" y="0"/>
                </a:lnTo>
                <a:close/>
              </a:path>
            </a:pathLst>
          </a:custGeom>
          <a:blipFill>
            <a:blip r:embed="rId3"/>
            <a:stretch>
              <a:fillRect l="-1403" r="-1403"/>
            </a:stretch>
          </a:blipFill>
        </p:spPr>
      </p:sp>
      <p:sp>
        <p:nvSpPr>
          <p:cNvPr id="4" name="Freeform 4"/>
          <p:cNvSpPr/>
          <p:nvPr/>
        </p:nvSpPr>
        <p:spPr>
          <a:xfrm>
            <a:off x="2498480" y="1454695"/>
            <a:ext cx="5238211" cy="3590140"/>
          </a:xfrm>
          <a:custGeom>
            <a:avLst/>
            <a:gdLst/>
            <a:ahLst/>
            <a:cxnLst/>
            <a:rect l="l" t="t" r="r" b="b"/>
            <a:pathLst>
              <a:path w="5238211" h="3590140">
                <a:moveTo>
                  <a:pt x="0" y="0"/>
                </a:moveTo>
                <a:lnTo>
                  <a:pt x="5238212" y="0"/>
                </a:lnTo>
                <a:lnTo>
                  <a:pt x="5238212" y="3590140"/>
                </a:lnTo>
                <a:lnTo>
                  <a:pt x="0" y="3590140"/>
                </a:lnTo>
                <a:lnTo>
                  <a:pt x="0" y="0"/>
                </a:lnTo>
                <a:close/>
              </a:path>
            </a:pathLst>
          </a:custGeom>
          <a:blipFill>
            <a:blip r:embed="rId4"/>
            <a:stretch>
              <a:fillRect l="-1403" r="-1403"/>
            </a:stretch>
          </a:blipFill>
        </p:spPr>
      </p:sp>
      <p:sp>
        <p:nvSpPr>
          <p:cNvPr id="5" name="Freeform 5"/>
          <p:cNvSpPr/>
          <p:nvPr/>
        </p:nvSpPr>
        <p:spPr>
          <a:xfrm>
            <a:off x="2498480" y="5643537"/>
            <a:ext cx="5238211" cy="3590140"/>
          </a:xfrm>
          <a:custGeom>
            <a:avLst/>
            <a:gdLst/>
            <a:ahLst/>
            <a:cxnLst/>
            <a:rect l="l" t="t" r="r" b="b"/>
            <a:pathLst>
              <a:path w="5238211" h="3590140">
                <a:moveTo>
                  <a:pt x="0" y="0"/>
                </a:moveTo>
                <a:lnTo>
                  <a:pt x="5238212" y="0"/>
                </a:lnTo>
                <a:lnTo>
                  <a:pt x="5238212" y="3590141"/>
                </a:lnTo>
                <a:lnTo>
                  <a:pt x="0" y="3590141"/>
                </a:lnTo>
                <a:lnTo>
                  <a:pt x="0" y="0"/>
                </a:lnTo>
                <a:close/>
              </a:path>
            </a:pathLst>
          </a:custGeom>
          <a:blipFill>
            <a:blip r:embed="rId5"/>
            <a:stretch>
              <a:fillRect l="-1403" r="-1403"/>
            </a:stretch>
          </a:blipFill>
        </p:spPr>
      </p:sp>
      <p:sp>
        <p:nvSpPr>
          <p:cNvPr id="6" name="Freeform 6"/>
          <p:cNvSpPr/>
          <p:nvPr/>
        </p:nvSpPr>
        <p:spPr>
          <a:xfrm>
            <a:off x="9840903" y="5643537"/>
            <a:ext cx="5238211" cy="3590140"/>
          </a:xfrm>
          <a:custGeom>
            <a:avLst/>
            <a:gdLst/>
            <a:ahLst/>
            <a:cxnLst/>
            <a:rect l="l" t="t" r="r" b="b"/>
            <a:pathLst>
              <a:path w="5238211" h="3590140">
                <a:moveTo>
                  <a:pt x="0" y="0"/>
                </a:moveTo>
                <a:lnTo>
                  <a:pt x="5238211" y="0"/>
                </a:lnTo>
                <a:lnTo>
                  <a:pt x="5238211" y="3590141"/>
                </a:lnTo>
                <a:lnTo>
                  <a:pt x="0" y="3590141"/>
                </a:lnTo>
                <a:lnTo>
                  <a:pt x="0" y="0"/>
                </a:lnTo>
                <a:close/>
              </a:path>
            </a:pathLst>
          </a:custGeom>
          <a:blipFill>
            <a:blip r:embed="rId6"/>
            <a:stretch>
              <a:fillRect l="-1403" r="-1403"/>
            </a:stretch>
          </a:blipFill>
        </p:spPr>
      </p:sp>
      <p:sp>
        <p:nvSpPr>
          <p:cNvPr id="7" name="TextBox 7"/>
          <p:cNvSpPr txBox="1"/>
          <p:nvPr/>
        </p:nvSpPr>
        <p:spPr>
          <a:xfrm>
            <a:off x="11901265" y="1108"/>
            <a:ext cx="5790530" cy="921010"/>
          </a:xfrm>
          <a:prstGeom prst="rect">
            <a:avLst/>
          </a:prstGeom>
        </p:spPr>
        <p:txBody>
          <a:bodyPr lIns="0" tIns="0" rIns="0" bIns="0" rtlCol="0" anchor="t">
            <a:spAutoFit/>
          </a:bodyPr>
          <a:lstStyle/>
          <a:p>
            <a:pPr algn="ctr">
              <a:lnSpc>
                <a:spcPts val="7510"/>
              </a:lnSpc>
            </a:pPr>
            <a:r>
              <a:rPr lang="en-US" sz="5364" b="1">
                <a:solidFill>
                  <a:srgbClr val="000000"/>
                </a:solidFill>
                <a:latin typeface="Canva Sans Bold"/>
                <a:ea typeface="Canva Sans Bold"/>
                <a:cs typeface="Canva Sans Bold"/>
                <a:sym typeface="Canva Sans Bold"/>
              </a:rPr>
              <a:t>INNOVATION</a:t>
            </a:r>
          </a:p>
        </p:txBody>
      </p:sp>
      <p:sp>
        <p:nvSpPr>
          <p:cNvPr id="8" name="TextBox 8"/>
          <p:cNvSpPr txBox="1"/>
          <p:nvPr/>
        </p:nvSpPr>
        <p:spPr>
          <a:xfrm>
            <a:off x="3501074" y="4997210"/>
            <a:ext cx="3233025" cy="341528"/>
          </a:xfrm>
          <a:prstGeom prst="rect">
            <a:avLst/>
          </a:prstGeom>
        </p:spPr>
        <p:txBody>
          <a:bodyPr lIns="0" tIns="0" rIns="0" bIns="0" rtlCol="0" anchor="t">
            <a:spAutoFit/>
          </a:bodyPr>
          <a:lstStyle/>
          <a:p>
            <a:pPr algn="ctr">
              <a:lnSpc>
                <a:spcPts val="2700"/>
              </a:lnSpc>
            </a:pPr>
            <a:r>
              <a:rPr lang="en-US" sz="1929" b="1" u="sng">
                <a:solidFill>
                  <a:srgbClr val="000000"/>
                </a:solidFill>
                <a:latin typeface="Canva Sans Bold"/>
                <a:ea typeface="Canva Sans Bold"/>
                <a:cs typeface="Canva Sans Bold"/>
                <a:sym typeface="Canva Sans Bold"/>
              </a:rPr>
              <a:t>New Product Development</a:t>
            </a:r>
          </a:p>
        </p:txBody>
      </p:sp>
      <p:sp>
        <p:nvSpPr>
          <p:cNvPr id="9" name="TextBox 9"/>
          <p:cNvSpPr txBox="1"/>
          <p:nvPr/>
        </p:nvSpPr>
        <p:spPr>
          <a:xfrm>
            <a:off x="10141969" y="4997210"/>
            <a:ext cx="4785837" cy="341528"/>
          </a:xfrm>
          <a:prstGeom prst="rect">
            <a:avLst/>
          </a:prstGeom>
        </p:spPr>
        <p:txBody>
          <a:bodyPr lIns="0" tIns="0" rIns="0" bIns="0" rtlCol="0" anchor="t">
            <a:spAutoFit/>
          </a:bodyPr>
          <a:lstStyle/>
          <a:p>
            <a:pPr algn="ctr">
              <a:lnSpc>
                <a:spcPts val="2700"/>
              </a:lnSpc>
            </a:pPr>
            <a:r>
              <a:rPr lang="en-US" sz="1929" b="1" u="sng">
                <a:solidFill>
                  <a:srgbClr val="000000"/>
                </a:solidFill>
                <a:latin typeface="Canva Sans Bold"/>
                <a:ea typeface="Canva Sans Bold"/>
                <a:cs typeface="Canva Sans Bold"/>
                <a:sym typeface="Canva Sans Bold"/>
              </a:rPr>
              <a:t>Revolutionary Manufacturing Methods</a:t>
            </a:r>
          </a:p>
        </p:txBody>
      </p:sp>
      <p:sp>
        <p:nvSpPr>
          <p:cNvPr id="10" name="TextBox 10"/>
          <p:cNvSpPr txBox="1"/>
          <p:nvPr/>
        </p:nvSpPr>
        <p:spPr>
          <a:xfrm>
            <a:off x="3334181" y="9196950"/>
            <a:ext cx="3566809" cy="341528"/>
          </a:xfrm>
          <a:prstGeom prst="rect">
            <a:avLst/>
          </a:prstGeom>
        </p:spPr>
        <p:txBody>
          <a:bodyPr lIns="0" tIns="0" rIns="0" bIns="0" rtlCol="0" anchor="t">
            <a:spAutoFit/>
          </a:bodyPr>
          <a:lstStyle/>
          <a:p>
            <a:pPr algn="ctr">
              <a:lnSpc>
                <a:spcPts val="2700"/>
              </a:lnSpc>
            </a:pPr>
            <a:r>
              <a:rPr lang="en-US" sz="1929" b="1" u="sng">
                <a:solidFill>
                  <a:srgbClr val="000000"/>
                </a:solidFill>
                <a:latin typeface="Canva Sans Bold"/>
                <a:ea typeface="Canva Sans Bold"/>
                <a:cs typeface="Canva Sans Bold"/>
                <a:sym typeface="Canva Sans Bold"/>
              </a:rPr>
              <a:t>Providing Tailored Solutions</a:t>
            </a:r>
          </a:p>
        </p:txBody>
      </p:sp>
      <p:sp>
        <p:nvSpPr>
          <p:cNvPr id="11" name="TextBox 11"/>
          <p:cNvSpPr txBox="1"/>
          <p:nvPr/>
        </p:nvSpPr>
        <p:spPr>
          <a:xfrm>
            <a:off x="11194766" y="9210675"/>
            <a:ext cx="2680244" cy="341528"/>
          </a:xfrm>
          <a:prstGeom prst="rect">
            <a:avLst/>
          </a:prstGeom>
        </p:spPr>
        <p:txBody>
          <a:bodyPr lIns="0" tIns="0" rIns="0" bIns="0" rtlCol="0" anchor="t">
            <a:spAutoFit/>
          </a:bodyPr>
          <a:lstStyle/>
          <a:p>
            <a:pPr algn="ctr">
              <a:lnSpc>
                <a:spcPts val="2700"/>
              </a:lnSpc>
            </a:pPr>
            <a:r>
              <a:rPr lang="en-US" sz="1929" b="1" u="sng">
                <a:solidFill>
                  <a:srgbClr val="000000"/>
                </a:solidFill>
                <a:latin typeface="Canva Sans Bold"/>
                <a:ea typeface="Canva Sans Bold"/>
                <a:cs typeface="Canva Sans Bold"/>
                <a:sym typeface="Canva Sans Bold"/>
              </a:rPr>
              <a:t>Sustainable Practices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12048969" y="141605"/>
            <a:ext cx="5612694"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OUR STRENGTHS</a:t>
            </a:r>
          </a:p>
        </p:txBody>
      </p:sp>
      <p:sp>
        <p:nvSpPr>
          <p:cNvPr id="3" name="TextBox 3"/>
          <p:cNvSpPr txBox="1"/>
          <p:nvPr/>
        </p:nvSpPr>
        <p:spPr>
          <a:xfrm>
            <a:off x="1565946" y="2303988"/>
            <a:ext cx="15331207" cy="1234440"/>
          </a:xfrm>
          <a:prstGeom prst="rect">
            <a:avLst/>
          </a:prstGeom>
        </p:spPr>
        <p:txBody>
          <a:bodyPr lIns="0" tIns="0" rIns="0" bIns="0" rtlCol="0" anchor="t">
            <a:spAutoFit/>
          </a:bodyPr>
          <a:lstStyle/>
          <a:p>
            <a:pPr algn="l">
              <a:lnSpc>
                <a:spcPts val="3359"/>
              </a:lnSpc>
              <a:spcBef>
                <a:spcPct val="0"/>
              </a:spcBef>
            </a:pPr>
            <a:r>
              <a:rPr lang="en-US" sz="2399" b="1">
                <a:solidFill>
                  <a:srgbClr val="000000"/>
                </a:solidFill>
                <a:latin typeface="Canva Sans Bold"/>
                <a:ea typeface="Canva Sans Bold"/>
                <a:cs typeface="Canva Sans Bold"/>
                <a:sym typeface="Canva Sans Bold"/>
              </a:rPr>
              <a:t>At Invicta Clamps, our vision is to be the leading provider of manufacturing solutions in the industry. We strive to achieve this by constantly pushing the boundaries of innovation, quality, and customer service.</a:t>
            </a:r>
          </a:p>
        </p:txBody>
      </p:sp>
      <p:sp>
        <p:nvSpPr>
          <p:cNvPr id="4" name="TextBox 4"/>
          <p:cNvSpPr txBox="1"/>
          <p:nvPr/>
        </p:nvSpPr>
        <p:spPr>
          <a:xfrm>
            <a:off x="1565946" y="1579218"/>
            <a:ext cx="2523630" cy="604384"/>
          </a:xfrm>
          <a:prstGeom prst="rect">
            <a:avLst/>
          </a:prstGeom>
        </p:spPr>
        <p:txBody>
          <a:bodyPr lIns="0" tIns="0" rIns="0" bIns="0" rtlCol="0" anchor="t">
            <a:spAutoFit/>
          </a:bodyPr>
          <a:lstStyle/>
          <a:p>
            <a:pPr algn="just">
              <a:lnSpc>
                <a:spcPts val="5012"/>
              </a:lnSpc>
            </a:pPr>
            <a:r>
              <a:rPr lang="en-US" sz="3580" b="1" u="sng">
                <a:solidFill>
                  <a:srgbClr val="000000"/>
                </a:solidFill>
                <a:latin typeface="Canva Sans Bold"/>
                <a:ea typeface="Canva Sans Bold"/>
                <a:cs typeface="Canva Sans Bold"/>
                <a:sym typeface="Canva Sans Bold"/>
              </a:rPr>
              <a:t>STAMPING</a:t>
            </a:r>
          </a:p>
        </p:txBody>
      </p:sp>
      <p:grpSp>
        <p:nvGrpSpPr>
          <p:cNvPr id="5" name="Group 5"/>
          <p:cNvGrpSpPr/>
          <p:nvPr/>
        </p:nvGrpSpPr>
        <p:grpSpPr>
          <a:xfrm>
            <a:off x="1565946" y="4195513"/>
            <a:ext cx="16230600" cy="1895974"/>
            <a:chOff x="0" y="0"/>
            <a:chExt cx="21640800" cy="2527965"/>
          </a:xfrm>
        </p:grpSpPr>
        <p:sp>
          <p:nvSpPr>
            <p:cNvPr id="6" name="TextBox 6"/>
            <p:cNvSpPr txBox="1"/>
            <p:nvPr/>
          </p:nvSpPr>
          <p:spPr>
            <a:xfrm>
              <a:off x="0" y="-66675"/>
              <a:ext cx="3744221" cy="783620"/>
            </a:xfrm>
            <a:prstGeom prst="rect">
              <a:avLst/>
            </a:prstGeom>
          </p:spPr>
          <p:txBody>
            <a:bodyPr lIns="0" tIns="0" rIns="0" bIns="0" rtlCol="0" anchor="t">
              <a:spAutoFit/>
            </a:bodyPr>
            <a:lstStyle/>
            <a:p>
              <a:pPr algn="just">
                <a:lnSpc>
                  <a:spcPts val="5012"/>
                </a:lnSpc>
              </a:pPr>
              <a:r>
                <a:rPr lang="en-US" sz="3580" b="1" u="sng">
                  <a:solidFill>
                    <a:srgbClr val="000000"/>
                  </a:solidFill>
                  <a:latin typeface="Canva Sans Bold"/>
                  <a:ea typeface="Canva Sans Bold"/>
                  <a:cs typeface="Canva Sans Bold"/>
                  <a:sym typeface="Canva Sans Bold"/>
                </a:rPr>
                <a:t>MACHINING</a:t>
              </a:r>
            </a:p>
          </p:txBody>
        </p:sp>
        <p:sp>
          <p:nvSpPr>
            <p:cNvPr id="7" name="TextBox 7"/>
            <p:cNvSpPr txBox="1"/>
            <p:nvPr/>
          </p:nvSpPr>
          <p:spPr>
            <a:xfrm>
              <a:off x="0" y="894745"/>
              <a:ext cx="21640800" cy="1633220"/>
            </a:xfrm>
            <a:prstGeom prst="rect">
              <a:avLst/>
            </a:prstGeom>
          </p:spPr>
          <p:txBody>
            <a:bodyPr lIns="0" tIns="0" rIns="0" bIns="0" rtlCol="0" anchor="t">
              <a:spAutoFit/>
            </a:bodyPr>
            <a:lstStyle/>
            <a:p>
              <a:pPr marL="0" lvl="0" indent="0" algn="l">
                <a:lnSpc>
                  <a:spcPts val="3359"/>
                </a:lnSpc>
                <a:spcBef>
                  <a:spcPct val="0"/>
                </a:spcBef>
              </a:pPr>
              <a:r>
                <a:rPr lang="en-US" sz="2399" b="1" u="none" strike="noStrike">
                  <a:solidFill>
                    <a:srgbClr val="000000"/>
                  </a:solidFill>
                  <a:latin typeface="Canva Sans Bold"/>
                  <a:ea typeface="Canva Sans Bold"/>
                  <a:cs typeface="Canva Sans Bold"/>
                  <a:sym typeface="Canva Sans Bold"/>
                </a:rPr>
                <a:t>At Invicta Clamps, we invest in the latest technology and equipment to provide our customers with the best possible products and services. We use advanced software and machinery to ensure precision and efficiency in all our processes.</a:t>
              </a:r>
            </a:p>
          </p:txBody>
        </p:sp>
      </p:grpSp>
      <p:grpSp>
        <p:nvGrpSpPr>
          <p:cNvPr id="8" name="Group 8"/>
          <p:cNvGrpSpPr/>
          <p:nvPr/>
        </p:nvGrpSpPr>
        <p:grpSpPr>
          <a:xfrm>
            <a:off x="1565946" y="6862256"/>
            <a:ext cx="15693354" cy="1476874"/>
            <a:chOff x="0" y="0"/>
            <a:chExt cx="20924472" cy="1969165"/>
          </a:xfrm>
        </p:grpSpPr>
        <p:sp>
          <p:nvSpPr>
            <p:cNvPr id="9" name="TextBox 9"/>
            <p:cNvSpPr txBox="1"/>
            <p:nvPr/>
          </p:nvSpPr>
          <p:spPr>
            <a:xfrm>
              <a:off x="0" y="-66675"/>
              <a:ext cx="6779271" cy="783620"/>
            </a:xfrm>
            <a:prstGeom prst="rect">
              <a:avLst/>
            </a:prstGeom>
          </p:spPr>
          <p:txBody>
            <a:bodyPr lIns="0" tIns="0" rIns="0" bIns="0" rtlCol="0" anchor="t">
              <a:spAutoFit/>
            </a:bodyPr>
            <a:lstStyle/>
            <a:p>
              <a:pPr algn="just">
                <a:lnSpc>
                  <a:spcPts val="5012"/>
                </a:lnSpc>
              </a:pPr>
              <a:r>
                <a:rPr lang="en-US" sz="3580" b="1" u="sng">
                  <a:solidFill>
                    <a:srgbClr val="000000"/>
                  </a:solidFill>
                  <a:latin typeface="Canva Sans Bold"/>
                  <a:ea typeface="Canva Sans Bold"/>
                  <a:cs typeface="Canva Sans Bold"/>
                  <a:sym typeface="Canva Sans Bold"/>
                </a:rPr>
                <a:t>SURFACE TREATMENT</a:t>
              </a:r>
            </a:p>
          </p:txBody>
        </p:sp>
        <p:sp>
          <p:nvSpPr>
            <p:cNvPr id="10" name="TextBox 10"/>
            <p:cNvSpPr txBox="1"/>
            <p:nvPr/>
          </p:nvSpPr>
          <p:spPr>
            <a:xfrm>
              <a:off x="0" y="894745"/>
              <a:ext cx="20924472" cy="1074420"/>
            </a:xfrm>
            <a:prstGeom prst="rect">
              <a:avLst/>
            </a:prstGeom>
          </p:spPr>
          <p:txBody>
            <a:bodyPr lIns="0" tIns="0" rIns="0" bIns="0" rtlCol="0" anchor="t">
              <a:spAutoFit/>
            </a:bodyPr>
            <a:lstStyle/>
            <a:p>
              <a:pPr marL="0" lvl="0" indent="0" algn="l">
                <a:lnSpc>
                  <a:spcPts val="3359"/>
                </a:lnSpc>
                <a:spcBef>
                  <a:spcPct val="0"/>
                </a:spcBef>
              </a:pPr>
              <a:r>
                <a:rPr lang="en-US" sz="2399" b="1" u="none" strike="noStrike">
                  <a:solidFill>
                    <a:srgbClr val="000000"/>
                  </a:solidFill>
                  <a:latin typeface="Canva Sans Bold"/>
                  <a:ea typeface="Canva Sans Bold"/>
                  <a:cs typeface="Canva Sans Bold"/>
                  <a:sym typeface="Canva Sans Bold"/>
                </a:rPr>
                <a:t>At Invicta Clamps, we are proud to hold several industry certifications, including ISO 9001 and AS9100. These certifications demonstrate our commitment to quality, safety, and customer satisfaction.</a:t>
              </a:r>
            </a:p>
          </p:txBody>
        </p:sp>
      </p:grpSp>
      <p:sp>
        <p:nvSpPr>
          <p:cNvPr id="11" name="Freeform 11"/>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3849227" y="1686914"/>
            <a:ext cx="2732710" cy="2732710"/>
          </a:xfrm>
          <a:custGeom>
            <a:avLst/>
            <a:gdLst/>
            <a:ahLst/>
            <a:cxnLst/>
            <a:rect l="l" t="t" r="r" b="b"/>
            <a:pathLst>
              <a:path w="2732710" h="2732710">
                <a:moveTo>
                  <a:pt x="0" y="0"/>
                </a:moveTo>
                <a:lnTo>
                  <a:pt x="2732710" y="0"/>
                </a:lnTo>
                <a:lnTo>
                  <a:pt x="2732710" y="2732711"/>
                </a:lnTo>
                <a:lnTo>
                  <a:pt x="0" y="2732711"/>
                </a:lnTo>
                <a:lnTo>
                  <a:pt x="0" y="0"/>
                </a:lnTo>
                <a:close/>
              </a:path>
            </a:pathLst>
          </a:custGeom>
          <a:blipFill>
            <a:blip r:embed="rId3"/>
            <a:stretch>
              <a:fillRect/>
            </a:stretch>
          </a:blipFill>
        </p:spPr>
      </p:sp>
      <p:sp>
        <p:nvSpPr>
          <p:cNvPr id="4" name="Freeform 4"/>
          <p:cNvSpPr/>
          <p:nvPr/>
        </p:nvSpPr>
        <p:spPr>
          <a:xfrm>
            <a:off x="1545339" y="6304348"/>
            <a:ext cx="4318371" cy="3238778"/>
          </a:xfrm>
          <a:custGeom>
            <a:avLst/>
            <a:gdLst/>
            <a:ahLst/>
            <a:cxnLst/>
            <a:rect l="l" t="t" r="r" b="b"/>
            <a:pathLst>
              <a:path w="4318371" h="3238778">
                <a:moveTo>
                  <a:pt x="0" y="0"/>
                </a:moveTo>
                <a:lnTo>
                  <a:pt x="4318371" y="0"/>
                </a:lnTo>
                <a:lnTo>
                  <a:pt x="4318371" y="3238779"/>
                </a:lnTo>
                <a:lnTo>
                  <a:pt x="0" y="3238779"/>
                </a:lnTo>
                <a:lnTo>
                  <a:pt x="0" y="0"/>
                </a:lnTo>
                <a:close/>
              </a:path>
            </a:pathLst>
          </a:custGeom>
          <a:blipFill>
            <a:blip r:embed="rId4"/>
            <a:stretch>
              <a:fillRect/>
            </a:stretch>
          </a:blipFill>
        </p:spPr>
      </p:sp>
      <p:sp>
        <p:nvSpPr>
          <p:cNvPr id="5" name="Freeform 5"/>
          <p:cNvSpPr/>
          <p:nvPr/>
        </p:nvSpPr>
        <p:spPr>
          <a:xfrm>
            <a:off x="7158033" y="6304348"/>
            <a:ext cx="4318371" cy="3238778"/>
          </a:xfrm>
          <a:custGeom>
            <a:avLst/>
            <a:gdLst/>
            <a:ahLst/>
            <a:cxnLst/>
            <a:rect l="l" t="t" r="r" b="b"/>
            <a:pathLst>
              <a:path w="4318371" h="3238778">
                <a:moveTo>
                  <a:pt x="0" y="0"/>
                </a:moveTo>
                <a:lnTo>
                  <a:pt x="4318371" y="0"/>
                </a:lnTo>
                <a:lnTo>
                  <a:pt x="4318371" y="3238779"/>
                </a:lnTo>
                <a:lnTo>
                  <a:pt x="0" y="3238779"/>
                </a:lnTo>
                <a:lnTo>
                  <a:pt x="0" y="0"/>
                </a:lnTo>
                <a:close/>
              </a:path>
            </a:pathLst>
          </a:custGeom>
          <a:blipFill>
            <a:blip r:embed="rId5"/>
            <a:stretch>
              <a:fillRect/>
            </a:stretch>
          </a:blipFill>
        </p:spPr>
      </p:sp>
      <p:sp>
        <p:nvSpPr>
          <p:cNvPr id="6" name="Freeform 6"/>
          <p:cNvSpPr/>
          <p:nvPr/>
        </p:nvSpPr>
        <p:spPr>
          <a:xfrm>
            <a:off x="12424290" y="6304348"/>
            <a:ext cx="4318371" cy="3238778"/>
          </a:xfrm>
          <a:custGeom>
            <a:avLst/>
            <a:gdLst/>
            <a:ahLst/>
            <a:cxnLst/>
            <a:rect l="l" t="t" r="r" b="b"/>
            <a:pathLst>
              <a:path w="4318371" h="3238778">
                <a:moveTo>
                  <a:pt x="0" y="0"/>
                </a:moveTo>
                <a:lnTo>
                  <a:pt x="4318371" y="0"/>
                </a:lnTo>
                <a:lnTo>
                  <a:pt x="4318371" y="3238779"/>
                </a:lnTo>
                <a:lnTo>
                  <a:pt x="0" y="3238779"/>
                </a:lnTo>
                <a:lnTo>
                  <a:pt x="0" y="0"/>
                </a:lnTo>
                <a:close/>
              </a:path>
            </a:pathLst>
          </a:custGeom>
          <a:blipFill>
            <a:blip r:embed="rId6"/>
            <a:stretch>
              <a:fillRect/>
            </a:stretch>
          </a:blipFill>
        </p:spPr>
      </p:sp>
      <p:sp>
        <p:nvSpPr>
          <p:cNvPr id="7" name="TextBox 7"/>
          <p:cNvSpPr txBox="1"/>
          <p:nvPr/>
        </p:nvSpPr>
        <p:spPr>
          <a:xfrm>
            <a:off x="12889132" y="-114300"/>
            <a:ext cx="4652902" cy="978990"/>
          </a:xfrm>
          <a:prstGeom prst="rect">
            <a:avLst/>
          </a:prstGeom>
        </p:spPr>
        <p:txBody>
          <a:bodyPr lIns="0" tIns="0" rIns="0" bIns="0" rtlCol="0" anchor="t">
            <a:spAutoFit/>
          </a:bodyPr>
          <a:lstStyle/>
          <a:p>
            <a:pPr algn="ctr">
              <a:lnSpc>
                <a:spcPts val="7989"/>
              </a:lnSpc>
            </a:pPr>
            <a:r>
              <a:rPr lang="en-US" sz="5707" b="1">
                <a:solidFill>
                  <a:srgbClr val="000000"/>
                </a:solidFill>
                <a:latin typeface="Canva Sans Bold"/>
                <a:ea typeface="Canva Sans Bold"/>
                <a:cs typeface="Canva Sans Bold"/>
                <a:sym typeface="Canva Sans Bold"/>
              </a:rPr>
              <a:t>Technology</a:t>
            </a:r>
          </a:p>
        </p:txBody>
      </p:sp>
      <p:sp>
        <p:nvSpPr>
          <p:cNvPr id="8" name="TextBox 8"/>
          <p:cNvSpPr txBox="1"/>
          <p:nvPr/>
        </p:nvSpPr>
        <p:spPr>
          <a:xfrm>
            <a:off x="1301703" y="1648814"/>
            <a:ext cx="11659974" cy="1996336"/>
          </a:xfrm>
          <a:prstGeom prst="rect">
            <a:avLst/>
          </a:prstGeom>
        </p:spPr>
        <p:txBody>
          <a:bodyPr lIns="0" tIns="0" rIns="0" bIns="0" rtlCol="0" anchor="t">
            <a:spAutoFit/>
          </a:bodyPr>
          <a:lstStyle/>
          <a:p>
            <a:pPr algn="just">
              <a:lnSpc>
                <a:spcPts val="2315"/>
              </a:lnSpc>
            </a:pPr>
            <a:r>
              <a:rPr lang="en-US" sz="1654" b="1" u="sng">
                <a:solidFill>
                  <a:srgbClr val="000000"/>
                </a:solidFill>
                <a:latin typeface="Canva Sans Bold"/>
                <a:ea typeface="Canva Sans Bold"/>
                <a:cs typeface="Canva Sans Bold"/>
                <a:sym typeface="Canva Sans Bold"/>
              </a:rPr>
              <a:t>COMPUTER AIDED DESIGN AND PRODUCTION CONTROL</a:t>
            </a:r>
          </a:p>
          <a:p>
            <a:pPr algn="just">
              <a:lnSpc>
                <a:spcPts val="2315"/>
              </a:lnSpc>
            </a:pPr>
            <a:r>
              <a:rPr lang="en-US" sz="1654" b="1">
                <a:solidFill>
                  <a:srgbClr val="000000"/>
                </a:solidFill>
                <a:latin typeface="Canva Sans Bold"/>
                <a:ea typeface="Canva Sans Bold"/>
                <a:cs typeface="Canva Sans Bold"/>
                <a:sym typeface="Canva Sans Bold"/>
              </a:rPr>
              <a:t>Our design team has over 40 years experience in design and manufacturing techniques. The latest 3D design software and database techniques are used to ensure the optimum effective and efficient designs are generated. Where required F.E.A. Techniques can be applied to optimise clamp design and prototypes can be fully tested at our laboratory. All design and manufacturing details are entered into our integrated business system and customer requirements are added to our bespoke MRP system which generates material and manufacturing demand.</a:t>
            </a:r>
          </a:p>
        </p:txBody>
      </p:sp>
      <p:sp>
        <p:nvSpPr>
          <p:cNvPr id="9" name="TextBox 9"/>
          <p:cNvSpPr txBox="1"/>
          <p:nvPr/>
        </p:nvSpPr>
        <p:spPr>
          <a:xfrm>
            <a:off x="1301703" y="4852795"/>
            <a:ext cx="14764028" cy="1166727"/>
          </a:xfrm>
          <a:prstGeom prst="rect">
            <a:avLst/>
          </a:prstGeom>
        </p:spPr>
        <p:txBody>
          <a:bodyPr lIns="0" tIns="0" rIns="0" bIns="0" rtlCol="0" anchor="t">
            <a:spAutoFit/>
          </a:bodyPr>
          <a:lstStyle/>
          <a:p>
            <a:pPr algn="just">
              <a:lnSpc>
                <a:spcPts val="2367"/>
              </a:lnSpc>
            </a:pPr>
            <a:r>
              <a:rPr lang="en-US" sz="1690" b="1" u="sng">
                <a:solidFill>
                  <a:srgbClr val="000000"/>
                </a:solidFill>
                <a:latin typeface="Canva Sans Bold"/>
                <a:ea typeface="Canva Sans Bold"/>
                <a:cs typeface="Canva Sans Bold"/>
                <a:sym typeface="Canva Sans Bold"/>
              </a:rPr>
              <a:t>Advanced Leakage Testing Technology</a:t>
            </a:r>
          </a:p>
          <a:p>
            <a:pPr algn="just">
              <a:lnSpc>
                <a:spcPts val="2367"/>
              </a:lnSpc>
            </a:pPr>
            <a:r>
              <a:rPr lang="en-US" sz="1690" b="1">
                <a:solidFill>
                  <a:srgbClr val="000000"/>
                </a:solidFill>
                <a:latin typeface="Canva Sans Bold"/>
                <a:ea typeface="Canva Sans Bold"/>
                <a:cs typeface="Canva Sans Bold"/>
                <a:sym typeface="Canva Sans Bold"/>
              </a:rPr>
              <a:t>At Invicta Clamps, we are committed to delivering the highest quality products to our customers. To ensure that our clamps meet the stringent standards for performance and reliability, we are proud to introduce our latest innovation – an advanced Leakage Testing Machine. This custom-developed, cutting-edge technology allows us to meticulously measure the leakage from our clamps with unrivaled precision</a:t>
            </a:r>
            <a:r>
              <a:rPr lang="en-US" sz="1690" b="1" u="sng">
                <a:solidFill>
                  <a:srgbClr val="000000"/>
                </a:solidFill>
                <a:latin typeface="Canva Sans Bold"/>
                <a:ea typeface="Canva Sans Bold"/>
                <a:cs typeface="Canva Sans Bold"/>
                <a:sym typeface="Canva Sans Bold"/>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540147" y="2001422"/>
            <a:ext cx="3543758" cy="3142078"/>
          </a:xfrm>
          <a:custGeom>
            <a:avLst/>
            <a:gdLst/>
            <a:ahLst/>
            <a:cxnLst/>
            <a:rect l="l" t="t" r="r" b="b"/>
            <a:pathLst>
              <a:path w="3543758" h="3142078">
                <a:moveTo>
                  <a:pt x="0" y="0"/>
                </a:moveTo>
                <a:lnTo>
                  <a:pt x="3543758" y="0"/>
                </a:lnTo>
                <a:lnTo>
                  <a:pt x="3543758" y="3142078"/>
                </a:lnTo>
                <a:lnTo>
                  <a:pt x="0" y="3142078"/>
                </a:lnTo>
                <a:lnTo>
                  <a:pt x="0" y="0"/>
                </a:lnTo>
                <a:close/>
              </a:path>
            </a:pathLst>
          </a:custGeom>
          <a:blipFill>
            <a:blip r:embed="rId3"/>
            <a:stretch>
              <a:fillRect l="-14698" t="-5525" r="-228432" b="-135379"/>
            </a:stretch>
          </a:blipFill>
        </p:spPr>
      </p:sp>
      <p:sp>
        <p:nvSpPr>
          <p:cNvPr id="4" name="Freeform 4"/>
          <p:cNvSpPr/>
          <p:nvPr/>
        </p:nvSpPr>
        <p:spPr>
          <a:xfrm>
            <a:off x="7333851" y="2001422"/>
            <a:ext cx="3620298" cy="3142078"/>
          </a:xfrm>
          <a:custGeom>
            <a:avLst/>
            <a:gdLst/>
            <a:ahLst/>
            <a:cxnLst/>
            <a:rect l="l" t="t" r="r" b="b"/>
            <a:pathLst>
              <a:path w="3620298" h="3142078">
                <a:moveTo>
                  <a:pt x="0" y="0"/>
                </a:moveTo>
                <a:lnTo>
                  <a:pt x="3620298" y="0"/>
                </a:lnTo>
                <a:lnTo>
                  <a:pt x="3620298" y="3142078"/>
                </a:lnTo>
                <a:lnTo>
                  <a:pt x="0" y="3142078"/>
                </a:lnTo>
                <a:lnTo>
                  <a:pt x="0" y="0"/>
                </a:lnTo>
                <a:close/>
              </a:path>
            </a:pathLst>
          </a:custGeom>
          <a:blipFill>
            <a:blip r:embed="rId3"/>
            <a:stretch>
              <a:fillRect l="-123289" t="-9425" r="-123708" b="-139291"/>
            </a:stretch>
          </a:blipFill>
        </p:spPr>
      </p:sp>
      <p:sp>
        <p:nvSpPr>
          <p:cNvPr id="5" name="Freeform 5"/>
          <p:cNvSpPr/>
          <p:nvPr/>
        </p:nvSpPr>
        <p:spPr>
          <a:xfrm>
            <a:off x="13202049" y="2001422"/>
            <a:ext cx="3442690" cy="3142078"/>
          </a:xfrm>
          <a:custGeom>
            <a:avLst/>
            <a:gdLst/>
            <a:ahLst/>
            <a:cxnLst/>
            <a:rect l="l" t="t" r="r" b="b"/>
            <a:pathLst>
              <a:path w="3442690" h="3142078">
                <a:moveTo>
                  <a:pt x="0" y="0"/>
                </a:moveTo>
                <a:lnTo>
                  <a:pt x="3442690" y="0"/>
                </a:lnTo>
                <a:lnTo>
                  <a:pt x="3442690" y="3142078"/>
                </a:lnTo>
                <a:lnTo>
                  <a:pt x="0" y="3142078"/>
                </a:lnTo>
                <a:lnTo>
                  <a:pt x="0" y="0"/>
                </a:lnTo>
                <a:close/>
              </a:path>
            </a:pathLst>
          </a:custGeom>
          <a:blipFill>
            <a:blip r:embed="rId3"/>
            <a:stretch>
              <a:fillRect l="-235137" t="-4493" r="-14851" b="-134059"/>
            </a:stretch>
          </a:blipFill>
        </p:spPr>
      </p:sp>
      <p:sp>
        <p:nvSpPr>
          <p:cNvPr id="6" name="Freeform 6"/>
          <p:cNvSpPr/>
          <p:nvPr/>
        </p:nvSpPr>
        <p:spPr>
          <a:xfrm>
            <a:off x="4360750" y="5869858"/>
            <a:ext cx="3779443" cy="3388442"/>
          </a:xfrm>
          <a:custGeom>
            <a:avLst/>
            <a:gdLst/>
            <a:ahLst/>
            <a:cxnLst/>
            <a:rect l="l" t="t" r="r" b="b"/>
            <a:pathLst>
              <a:path w="3779443" h="3388442">
                <a:moveTo>
                  <a:pt x="0" y="0"/>
                </a:moveTo>
                <a:lnTo>
                  <a:pt x="3779443" y="0"/>
                </a:lnTo>
                <a:lnTo>
                  <a:pt x="3779443" y="3388442"/>
                </a:lnTo>
                <a:lnTo>
                  <a:pt x="0" y="3388442"/>
                </a:lnTo>
                <a:lnTo>
                  <a:pt x="0" y="0"/>
                </a:lnTo>
                <a:close/>
              </a:path>
            </a:pathLst>
          </a:custGeom>
          <a:blipFill>
            <a:blip r:embed="rId3"/>
            <a:stretch>
              <a:fillRect l="-67758" t="-131607" r="-173417" b="-5123"/>
            </a:stretch>
          </a:blipFill>
        </p:spPr>
      </p:sp>
      <p:sp>
        <p:nvSpPr>
          <p:cNvPr id="7" name="Freeform 7"/>
          <p:cNvSpPr/>
          <p:nvPr/>
        </p:nvSpPr>
        <p:spPr>
          <a:xfrm>
            <a:off x="10213938" y="5869858"/>
            <a:ext cx="3657582" cy="3388442"/>
          </a:xfrm>
          <a:custGeom>
            <a:avLst/>
            <a:gdLst/>
            <a:ahLst/>
            <a:cxnLst/>
            <a:rect l="l" t="t" r="r" b="b"/>
            <a:pathLst>
              <a:path w="3657582" h="3388442">
                <a:moveTo>
                  <a:pt x="0" y="0"/>
                </a:moveTo>
                <a:lnTo>
                  <a:pt x="3657582" y="0"/>
                </a:lnTo>
                <a:lnTo>
                  <a:pt x="3657582" y="3388442"/>
                </a:lnTo>
                <a:lnTo>
                  <a:pt x="0" y="3388442"/>
                </a:lnTo>
                <a:lnTo>
                  <a:pt x="0" y="0"/>
                </a:lnTo>
                <a:close/>
              </a:path>
            </a:pathLst>
          </a:custGeom>
          <a:blipFill>
            <a:blip r:embed="rId3"/>
            <a:stretch>
              <a:fillRect l="-176296" t="-127500" r="-68167" b="-3805"/>
            </a:stretch>
          </a:blipFill>
        </p:spPr>
      </p:sp>
      <p:sp>
        <p:nvSpPr>
          <p:cNvPr id="8" name="TextBox 8"/>
          <p:cNvSpPr txBox="1"/>
          <p:nvPr/>
        </p:nvSpPr>
        <p:spPr>
          <a:xfrm>
            <a:off x="12042729" y="232942"/>
            <a:ext cx="5065252" cy="978990"/>
          </a:xfrm>
          <a:prstGeom prst="rect">
            <a:avLst/>
          </a:prstGeom>
        </p:spPr>
        <p:txBody>
          <a:bodyPr lIns="0" tIns="0" rIns="0" bIns="0" rtlCol="0" anchor="t">
            <a:spAutoFit/>
          </a:bodyPr>
          <a:lstStyle/>
          <a:p>
            <a:pPr algn="ctr">
              <a:lnSpc>
                <a:spcPts val="7989"/>
              </a:lnSpc>
            </a:pPr>
            <a:r>
              <a:rPr lang="en-US" sz="5707" b="1">
                <a:solidFill>
                  <a:srgbClr val="000000"/>
                </a:solidFill>
                <a:latin typeface="Canva Sans Bold"/>
                <a:ea typeface="Canva Sans Bold"/>
                <a:cs typeface="Canva Sans Bold"/>
                <a:sym typeface="Canva Sans Bold"/>
              </a:rPr>
              <a:t>CORE VALUES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1035552" y="4471612"/>
            <a:ext cx="7121427" cy="5153207"/>
            <a:chOff x="0" y="0"/>
            <a:chExt cx="9495236" cy="6870943"/>
          </a:xfrm>
        </p:grpSpPr>
        <p:pic>
          <p:nvPicPr>
            <p:cNvPr id="3" name="Picture 3"/>
            <p:cNvPicPr>
              <a:picLocks noChangeAspect="1"/>
            </p:cNvPicPr>
            <p:nvPr/>
          </p:nvPicPr>
          <p:blipFill>
            <a:blip r:embed="rId2"/>
            <a:srcRect/>
            <a:stretch>
              <a:fillRect/>
            </a:stretch>
          </p:blipFill>
          <p:spPr>
            <a:xfrm>
              <a:off x="3026118" y="1835160"/>
              <a:ext cx="3277102" cy="3277102"/>
            </a:xfrm>
            <a:prstGeom prst="rect">
              <a:avLst/>
            </a:prstGeom>
          </p:spPr>
        </p:pic>
        <p:sp>
          <p:nvSpPr>
            <p:cNvPr id="4" name="Freeform 4"/>
            <p:cNvSpPr/>
            <p:nvPr/>
          </p:nvSpPr>
          <p:spPr>
            <a:xfrm>
              <a:off x="0" y="2914996"/>
              <a:ext cx="2561445" cy="1117431"/>
            </a:xfrm>
            <a:custGeom>
              <a:avLst/>
              <a:gdLst/>
              <a:ahLst/>
              <a:cxnLst/>
              <a:rect l="l" t="t" r="r" b="b"/>
              <a:pathLst>
                <a:path w="2561445" h="1117431">
                  <a:moveTo>
                    <a:pt x="0" y="0"/>
                  </a:moveTo>
                  <a:lnTo>
                    <a:pt x="2561445" y="0"/>
                  </a:lnTo>
                  <a:lnTo>
                    <a:pt x="2561445" y="1117430"/>
                  </a:lnTo>
                  <a:lnTo>
                    <a:pt x="0" y="1117430"/>
                  </a:lnTo>
                  <a:lnTo>
                    <a:pt x="0" y="0"/>
                  </a:lnTo>
                  <a:close/>
                </a:path>
              </a:pathLst>
            </a:custGeom>
            <a:blipFill>
              <a:blip r:embed="rId3"/>
              <a:stretch>
                <a:fillRect/>
              </a:stretch>
            </a:blipFill>
          </p:spPr>
        </p:sp>
        <p:sp>
          <p:nvSpPr>
            <p:cNvPr id="5" name="Freeform 5"/>
            <p:cNvSpPr/>
            <p:nvPr/>
          </p:nvSpPr>
          <p:spPr>
            <a:xfrm>
              <a:off x="6767998" y="2796860"/>
              <a:ext cx="2727238" cy="1353702"/>
            </a:xfrm>
            <a:custGeom>
              <a:avLst/>
              <a:gdLst/>
              <a:ahLst/>
              <a:cxnLst/>
              <a:rect l="l" t="t" r="r" b="b"/>
              <a:pathLst>
                <a:path w="2727238" h="1353702">
                  <a:moveTo>
                    <a:pt x="0" y="0"/>
                  </a:moveTo>
                  <a:lnTo>
                    <a:pt x="2727238" y="0"/>
                  </a:lnTo>
                  <a:lnTo>
                    <a:pt x="2727238" y="1353702"/>
                  </a:lnTo>
                  <a:lnTo>
                    <a:pt x="0" y="135370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flipH="1">
              <a:off x="3359547" y="0"/>
              <a:ext cx="2610243" cy="1466482"/>
            </a:xfrm>
            <a:custGeom>
              <a:avLst/>
              <a:gdLst/>
              <a:ahLst/>
              <a:cxnLst/>
              <a:rect l="l" t="t" r="r" b="b"/>
              <a:pathLst>
                <a:path w="2610243" h="1466482">
                  <a:moveTo>
                    <a:pt x="2610243" y="0"/>
                  </a:moveTo>
                  <a:lnTo>
                    <a:pt x="0" y="0"/>
                  </a:lnTo>
                  <a:lnTo>
                    <a:pt x="0" y="1466482"/>
                  </a:lnTo>
                  <a:lnTo>
                    <a:pt x="2610243" y="1466482"/>
                  </a:lnTo>
                  <a:lnTo>
                    <a:pt x="2610243"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a:off x="3791150" y="5171552"/>
              <a:ext cx="1747037" cy="1699391"/>
            </a:xfrm>
            <a:custGeom>
              <a:avLst/>
              <a:gdLst/>
              <a:ahLst/>
              <a:cxnLst/>
              <a:rect l="l" t="t" r="r" b="b"/>
              <a:pathLst>
                <a:path w="1747037" h="1699391">
                  <a:moveTo>
                    <a:pt x="0" y="0"/>
                  </a:moveTo>
                  <a:lnTo>
                    <a:pt x="1747037" y="0"/>
                  </a:lnTo>
                  <a:lnTo>
                    <a:pt x="1747037" y="1699391"/>
                  </a:lnTo>
                  <a:lnTo>
                    <a:pt x="0" y="169939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grpSp>
      <p:sp>
        <p:nvSpPr>
          <p:cNvPr id="8" name="TextBox 8"/>
          <p:cNvSpPr txBox="1"/>
          <p:nvPr/>
        </p:nvSpPr>
        <p:spPr>
          <a:xfrm>
            <a:off x="6529025" y="812742"/>
            <a:ext cx="11043277" cy="3658870"/>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Distribution &amp; Global Reach</a:t>
            </a:r>
          </a:p>
          <a:p>
            <a:pPr algn="ctr">
              <a:lnSpc>
                <a:spcPts val="7279"/>
              </a:lnSpc>
            </a:pPr>
            <a:r>
              <a:rPr lang="en-US" sz="5199" b="1">
                <a:solidFill>
                  <a:srgbClr val="000000"/>
                </a:solidFill>
                <a:latin typeface="Canva Sans Bold"/>
                <a:ea typeface="Canva Sans Bold"/>
                <a:cs typeface="Canva Sans Bold"/>
                <a:sym typeface="Canva Sans Bold"/>
              </a:rPr>
              <a:t>Supply chain, logistics, and export markets.</a:t>
            </a:r>
          </a:p>
          <a:p>
            <a:pPr algn="ctr">
              <a:lnSpc>
                <a:spcPts val="7279"/>
              </a:lnSpc>
            </a:pPr>
            <a:endParaRPr lang="en-US" sz="5199" b="1">
              <a:solidFill>
                <a:srgbClr val="000000"/>
              </a:solidFill>
              <a:latin typeface="Canva Sans Bold"/>
              <a:ea typeface="Canva Sans Bold"/>
              <a:cs typeface="Canva Sans Bold"/>
              <a:sym typeface="Canva Sans Bold"/>
            </a:endParaRPr>
          </a:p>
        </p:txBody>
      </p:sp>
      <p:sp>
        <p:nvSpPr>
          <p:cNvPr id="9" name="Freeform 9"/>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10"/>
            <a:stretch>
              <a:fillRect t="-111574" b="-88329"/>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3" name="Freeform 3"/>
          <p:cNvSpPr/>
          <p:nvPr/>
        </p:nvSpPr>
        <p:spPr>
          <a:xfrm>
            <a:off x="151918" y="6281914"/>
            <a:ext cx="18335971" cy="4357821"/>
          </a:xfrm>
          <a:custGeom>
            <a:avLst/>
            <a:gdLst/>
            <a:ahLst/>
            <a:cxnLst/>
            <a:rect l="l" t="t" r="r" b="b"/>
            <a:pathLst>
              <a:path w="18335971" h="4357821">
                <a:moveTo>
                  <a:pt x="0" y="0"/>
                </a:moveTo>
                <a:lnTo>
                  <a:pt x="18335971" y="0"/>
                </a:lnTo>
                <a:lnTo>
                  <a:pt x="18335971" y="4357821"/>
                </a:lnTo>
                <a:lnTo>
                  <a:pt x="0" y="4357821"/>
                </a:lnTo>
                <a:lnTo>
                  <a:pt x="0" y="0"/>
                </a:lnTo>
                <a:close/>
              </a:path>
            </a:pathLst>
          </a:custGeom>
          <a:blipFill>
            <a:blip r:embed="rId3"/>
            <a:stretch>
              <a:fillRect t="-41456" b="-41456"/>
            </a:stretch>
          </a:blipFill>
        </p:spPr>
      </p:sp>
      <p:sp>
        <p:nvSpPr>
          <p:cNvPr id="4" name="TextBox 4"/>
          <p:cNvSpPr txBox="1"/>
          <p:nvPr/>
        </p:nvSpPr>
        <p:spPr>
          <a:xfrm>
            <a:off x="7381464" y="711149"/>
            <a:ext cx="10051457"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OUR MANFACTURING UNITS</a:t>
            </a:r>
          </a:p>
        </p:txBody>
      </p:sp>
      <p:sp>
        <p:nvSpPr>
          <p:cNvPr id="5" name="TextBox 5"/>
          <p:cNvSpPr txBox="1"/>
          <p:nvPr/>
        </p:nvSpPr>
        <p:spPr>
          <a:xfrm>
            <a:off x="11387169" y="3639289"/>
            <a:ext cx="5179338" cy="863600"/>
          </a:xfrm>
          <a:prstGeom prst="rect">
            <a:avLst/>
          </a:prstGeom>
        </p:spPr>
        <p:txBody>
          <a:bodyPr lIns="0" tIns="0" rIns="0" bIns="0" rtlCol="0" anchor="t">
            <a:spAutoFit/>
          </a:bodyPr>
          <a:lstStyle/>
          <a:p>
            <a:pPr marL="0" lvl="0" indent="0" algn="ctr">
              <a:lnSpc>
                <a:spcPts val="7000"/>
              </a:lnSpc>
              <a:spcBef>
                <a:spcPct val="0"/>
              </a:spcBef>
            </a:pPr>
            <a:r>
              <a:rPr lang="en-US" sz="5000" b="1" u="none" strike="noStrike">
                <a:solidFill>
                  <a:srgbClr val="000000"/>
                </a:solidFill>
                <a:latin typeface="Canva Sans Bold"/>
                <a:ea typeface="Canva Sans Bold"/>
                <a:cs typeface="Canva Sans Bold"/>
                <a:sym typeface="Canva Sans Bold"/>
              </a:rPr>
              <a:t>Delhi - 2 PLANTS</a:t>
            </a:r>
          </a:p>
        </p:txBody>
      </p:sp>
      <p:sp>
        <p:nvSpPr>
          <p:cNvPr id="6" name="TextBox 6"/>
          <p:cNvSpPr txBox="1"/>
          <p:nvPr/>
        </p:nvSpPr>
        <p:spPr>
          <a:xfrm>
            <a:off x="1289132" y="3639289"/>
            <a:ext cx="7415046" cy="863600"/>
          </a:xfrm>
          <a:prstGeom prst="rect">
            <a:avLst/>
          </a:prstGeom>
        </p:spPr>
        <p:txBody>
          <a:bodyPr lIns="0" tIns="0" rIns="0" bIns="0" rtlCol="0" anchor="t">
            <a:spAutoFit/>
          </a:bodyPr>
          <a:lstStyle/>
          <a:p>
            <a:pPr marL="0" lvl="0" indent="0" algn="ctr">
              <a:lnSpc>
                <a:spcPts val="7000"/>
              </a:lnSpc>
              <a:spcBef>
                <a:spcPct val="0"/>
              </a:spcBef>
            </a:pPr>
            <a:r>
              <a:rPr lang="en-US" sz="5000" b="1" u="none" strike="noStrike">
                <a:solidFill>
                  <a:srgbClr val="000000"/>
                </a:solidFill>
                <a:latin typeface="Canva Sans Bold"/>
                <a:ea typeface="Canva Sans Bold"/>
                <a:cs typeface="Canva Sans Bold"/>
                <a:sym typeface="Canva Sans Bold"/>
              </a:rPr>
              <a:t>FARIDABAD - 2 PLANTS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784322" y="3288940"/>
            <a:ext cx="13000719" cy="5877571"/>
          </a:xfrm>
          <a:custGeom>
            <a:avLst/>
            <a:gdLst/>
            <a:ahLst/>
            <a:cxnLst/>
            <a:rect l="l" t="t" r="r" b="b"/>
            <a:pathLst>
              <a:path w="13000719" h="5877571">
                <a:moveTo>
                  <a:pt x="0" y="0"/>
                </a:moveTo>
                <a:lnTo>
                  <a:pt x="13000719" y="0"/>
                </a:lnTo>
                <a:lnTo>
                  <a:pt x="13000719" y="5877570"/>
                </a:lnTo>
                <a:lnTo>
                  <a:pt x="0" y="5877570"/>
                </a:lnTo>
                <a:lnTo>
                  <a:pt x="0" y="0"/>
                </a:lnTo>
                <a:close/>
              </a:path>
            </a:pathLst>
          </a:custGeom>
          <a:blipFill>
            <a:blip r:embed="rId2"/>
            <a:stretch>
              <a:fillRect/>
            </a:stretch>
          </a:blipFill>
        </p:spPr>
      </p:sp>
      <p:sp>
        <p:nvSpPr>
          <p:cNvPr id="3" name="TextBox 3"/>
          <p:cNvSpPr txBox="1"/>
          <p:nvPr/>
        </p:nvSpPr>
        <p:spPr>
          <a:xfrm>
            <a:off x="7726161" y="503273"/>
            <a:ext cx="9723639" cy="1487587"/>
          </a:xfrm>
          <a:prstGeom prst="rect">
            <a:avLst/>
          </a:prstGeom>
        </p:spPr>
        <p:txBody>
          <a:bodyPr wrap="square" lIns="0" tIns="0" rIns="0" bIns="0" rtlCol="0" anchor="t">
            <a:spAutoFit/>
          </a:bodyPr>
          <a:lstStyle/>
          <a:p>
            <a:pPr algn="ctr">
              <a:lnSpc>
                <a:spcPts val="11577"/>
              </a:lnSpc>
            </a:pPr>
            <a:r>
              <a:rPr lang="en-US" sz="8269" b="1" dirty="0">
                <a:solidFill>
                  <a:srgbClr val="231F20"/>
                </a:solidFill>
                <a:latin typeface="Canva Sans Bold"/>
                <a:ea typeface="Canva Sans Bold"/>
                <a:cs typeface="Canva Sans Bold"/>
                <a:sym typeface="Canva Sans Bold"/>
              </a:rPr>
              <a:t>OUR  CUSTOMERS</a:t>
            </a:r>
          </a:p>
        </p:txBody>
      </p:sp>
      <p:sp>
        <p:nvSpPr>
          <p:cNvPr id="4" name="Freeform 4"/>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3"/>
            <a:stretch>
              <a:fillRect t="-111574" b="-88329"/>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900939" y="2058256"/>
            <a:ext cx="1001724" cy="1001724"/>
          </a:xfrm>
          <a:custGeom>
            <a:avLst/>
            <a:gdLst/>
            <a:ahLst/>
            <a:cxnLst/>
            <a:rect l="l" t="t" r="r" b="b"/>
            <a:pathLst>
              <a:path w="1001724" h="1001724">
                <a:moveTo>
                  <a:pt x="0" y="0"/>
                </a:moveTo>
                <a:lnTo>
                  <a:pt x="1001724" y="0"/>
                </a:lnTo>
                <a:lnTo>
                  <a:pt x="1001724" y="1001724"/>
                </a:lnTo>
                <a:lnTo>
                  <a:pt x="0" y="100172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1395820" y="65437"/>
            <a:ext cx="5977780" cy="1000274"/>
          </a:xfrm>
          <a:prstGeom prst="rect">
            <a:avLst/>
          </a:prstGeom>
        </p:spPr>
        <p:txBody>
          <a:bodyPr wrap="square" lIns="0" tIns="0" rIns="0" bIns="0" rtlCol="0" anchor="t">
            <a:spAutoFit/>
          </a:bodyPr>
          <a:lstStyle/>
          <a:p>
            <a:pPr algn="ctr">
              <a:lnSpc>
                <a:spcPts val="7805"/>
              </a:lnSpc>
            </a:pPr>
            <a:r>
              <a:rPr lang="en-US" sz="5575" b="1" dirty="0">
                <a:solidFill>
                  <a:srgbClr val="000000"/>
                </a:solidFill>
                <a:latin typeface="Canva Sans Bold"/>
                <a:ea typeface="Canva Sans Bold"/>
                <a:cs typeface="Canva Sans Bold"/>
                <a:sym typeface="Canva Sans Bold"/>
              </a:rPr>
              <a:t>LET'S CONNECT.</a:t>
            </a:r>
          </a:p>
        </p:txBody>
      </p:sp>
      <p:grpSp>
        <p:nvGrpSpPr>
          <p:cNvPr id="4" name="Group 4"/>
          <p:cNvGrpSpPr/>
          <p:nvPr/>
        </p:nvGrpSpPr>
        <p:grpSpPr>
          <a:xfrm>
            <a:off x="7420968" y="2242985"/>
            <a:ext cx="7055907" cy="874340"/>
            <a:chOff x="0" y="0"/>
            <a:chExt cx="9407876" cy="1165786"/>
          </a:xfrm>
        </p:grpSpPr>
        <p:sp>
          <p:nvSpPr>
            <p:cNvPr id="5" name="Freeform 5"/>
            <p:cNvSpPr/>
            <p:nvPr/>
          </p:nvSpPr>
          <p:spPr>
            <a:xfrm>
              <a:off x="0" y="0"/>
              <a:ext cx="1165786" cy="1165786"/>
            </a:xfrm>
            <a:custGeom>
              <a:avLst/>
              <a:gdLst/>
              <a:ahLst/>
              <a:cxnLst/>
              <a:rect l="l" t="t" r="r" b="b"/>
              <a:pathLst>
                <a:path w="1165786" h="1165786">
                  <a:moveTo>
                    <a:pt x="0" y="0"/>
                  </a:moveTo>
                  <a:lnTo>
                    <a:pt x="1165786" y="0"/>
                  </a:lnTo>
                  <a:lnTo>
                    <a:pt x="1165786" y="1165786"/>
                  </a:lnTo>
                  <a:lnTo>
                    <a:pt x="0" y="116578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TextBox 6"/>
            <p:cNvSpPr txBox="1"/>
            <p:nvPr/>
          </p:nvSpPr>
          <p:spPr>
            <a:xfrm>
              <a:off x="1446840" y="155705"/>
              <a:ext cx="7961036" cy="787701"/>
            </a:xfrm>
            <a:prstGeom prst="rect">
              <a:avLst/>
            </a:prstGeom>
          </p:spPr>
          <p:txBody>
            <a:bodyPr lIns="0" tIns="0" rIns="0" bIns="0" rtlCol="0" anchor="t">
              <a:spAutoFit/>
            </a:bodyPr>
            <a:lstStyle/>
            <a:p>
              <a:pPr algn="ctr">
                <a:lnSpc>
                  <a:spcPts val="5020"/>
                </a:lnSpc>
              </a:pPr>
              <a:r>
                <a:rPr lang="en-US" sz="3585" b="1">
                  <a:solidFill>
                    <a:srgbClr val="231F20"/>
                  </a:solidFill>
                  <a:latin typeface="Canva Sans Bold"/>
                  <a:ea typeface="Canva Sans Bold"/>
                  <a:cs typeface="Canva Sans Bold"/>
                  <a:sym typeface="Canva Sans Bold"/>
                </a:rPr>
                <a:t>www.invictaclamps.com</a:t>
              </a:r>
            </a:p>
          </p:txBody>
        </p:sp>
      </p:grpSp>
      <p:grpSp>
        <p:nvGrpSpPr>
          <p:cNvPr id="7" name="Group 7"/>
          <p:cNvGrpSpPr/>
          <p:nvPr/>
        </p:nvGrpSpPr>
        <p:grpSpPr>
          <a:xfrm>
            <a:off x="900939" y="3882352"/>
            <a:ext cx="4759875" cy="874340"/>
            <a:chOff x="0" y="0"/>
            <a:chExt cx="6346500" cy="1165786"/>
          </a:xfrm>
        </p:grpSpPr>
        <p:sp>
          <p:nvSpPr>
            <p:cNvPr id="8" name="Freeform 8"/>
            <p:cNvSpPr/>
            <p:nvPr/>
          </p:nvSpPr>
          <p:spPr>
            <a:xfrm>
              <a:off x="0" y="0"/>
              <a:ext cx="1165786" cy="1165786"/>
            </a:xfrm>
            <a:custGeom>
              <a:avLst/>
              <a:gdLst/>
              <a:ahLst/>
              <a:cxnLst/>
              <a:rect l="l" t="t" r="r" b="b"/>
              <a:pathLst>
                <a:path w="1165786" h="1165786">
                  <a:moveTo>
                    <a:pt x="0" y="0"/>
                  </a:moveTo>
                  <a:lnTo>
                    <a:pt x="1165786" y="0"/>
                  </a:lnTo>
                  <a:lnTo>
                    <a:pt x="1165786" y="1165786"/>
                  </a:lnTo>
                  <a:lnTo>
                    <a:pt x="0" y="116578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9" name="TextBox 9"/>
            <p:cNvSpPr txBox="1"/>
            <p:nvPr/>
          </p:nvSpPr>
          <p:spPr>
            <a:xfrm>
              <a:off x="1446840" y="155705"/>
              <a:ext cx="4899660" cy="787701"/>
            </a:xfrm>
            <a:prstGeom prst="rect">
              <a:avLst/>
            </a:prstGeom>
          </p:spPr>
          <p:txBody>
            <a:bodyPr lIns="0" tIns="0" rIns="0" bIns="0" rtlCol="0" anchor="t">
              <a:spAutoFit/>
            </a:bodyPr>
            <a:lstStyle/>
            <a:p>
              <a:pPr algn="ctr">
                <a:lnSpc>
                  <a:spcPts val="5020"/>
                </a:lnSpc>
              </a:pPr>
              <a:r>
                <a:rPr lang="en-US" sz="3585" b="1" u="sng">
                  <a:solidFill>
                    <a:srgbClr val="231F20"/>
                  </a:solidFill>
                  <a:latin typeface="Canva Sans Bold"/>
                  <a:ea typeface="Canva Sans Bold"/>
                  <a:cs typeface="Canva Sans Bold"/>
                  <a:sym typeface="Canva Sans Bold"/>
                  <a:hlinkClick r:id="rId8" tooltip="tel:+919810614124"/>
                </a:rPr>
                <a:t>+91-9810614124</a:t>
              </a:r>
            </a:p>
          </p:txBody>
        </p:sp>
      </p:grpSp>
      <p:grpSp>
        <p:nvGrpSpPr>
          <p:cNvPr id="10" name="Group 10"/>
          <p:cNvGrpSpPr/>
          <p:nvPr/>
        </p:nvGrpSpPr>
        <p:grpSpPr>
          <a:xfrm>
            <a:off x="7420968" y="4138580"/>
            <a:ext cx="6392645" cy="618112"/>
            <a:chOff x="0" y="0"/>
            <a:chExt cx="8523527" cy="824149"/>
          </a:xfrm>
        </p:grpSpPr>
        <p:sp>
          <p:nvSpPr>
            <p:cNvPr id="11" name="Freeform 11"/>
            <p:cNvSpPr/>
            <p:nvPr/>
          </p:nvSpPr>
          <p:spPr>
            <a:xfrm>
              <a:off x="0" y="0"/>
              <a:ext cx="1100463" cy="824149"/>
            </a:xfrm>
            <a:custGeom>
              <a:avLst/>
              <a:gdLst/>
              <a:ahLst/>
              <a:cxnLst/>
              <a:rect l="l" t="t" r="r" b="b"/>
              <a:pathLst>
                <a:path w="1100463" h="824149">
                  <a:moveTo>
                    <a:pt x="0" y="0"/>
                  </a:moveTo>
                  <a:lnTo>
                    <a:pt x="1100463" y="0"/>
                  </a:lnTo>
                  <a:lnTo>
                    <a:pt x="1100463" y="824149"/>
                  </a:lnTo>
                  <a:lnTo>
                    <a:pt x="0" y="82414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2" name="TextBox 12"/>
            <p:cNvSpPr txBox="1"/>
            <p:nvPr/>
          </p:nvSpPr>
          <p:spPr>
            <a:xfrm>
              <a:off x="1446840" y="-15113"/>
              <a:ext cx="7076686" cy="787701"/>
            </a:xfrm>
            <a:prstGeom prst="rect">
              <a:avLst/>
            </a:prstGeom>
          </p:spPr>
          <p:txBody>
            <a:bodyPr lIns="0" tIns="0" rIns="0" bIns="0" rtlCol="0" anchor="t">
              <a:spAutoFit/>
            </a:bodyPr>
            <a:lstStyle/>
            <a:p>
              <a:pPr algn="ctr">
                <a:lnSpc>
                  <a:spcPts val="5020"/>
                </a:lnSpc>
              </a:pPr>
              <a:r>
                <a:rPr lang="en-US" sz="3585" b="1" u="sng">
                  <a:solidFill>
                    <a:srgbClr val="231F20"/>
                  </a:solidFill>
                  <a:latin typeface="Canva Sans Bold"/>
                  <a:ea typeface="Canva Sans Bold"/>
                  <a:cs typeface="Canva Sans Bold"/>
                  <a:sym typeface="Canva Sans Bold"/>
                  <a:hlinkClick r:id="rId11" tooltip="mailto:rahul@invictaindia.com"/>
                </a:rPr>
                <a:t>rahul@invictaindia.com</a:t>
              </a:r>
            </a:p>
          </p:txBody>
        </p:sp>
      </p:grpSp>
      <p:grpSp>
        <p:nvGrpSpPr>
          <p:cNvPr id="13" name="Group 13"/>
          <p:cNvGrpSpPr/>
          <p:nvPr/>
        </p:nvGrpSpPr>
        <p:grpSpPr>
          <a:xfrm>
            <a:off x="7621815" y="5876984"/>
            <a:ext cx="4048395" cy="707555"/>
            <a:chOff x="0" y="0"/>
            <a:chExt cx="5397860" cy="943406"/>
          </a:xfrm>
        </p:grpSpPr>
        <p:sp>
          <p:nvSpPr>
            <p:cNvPr id="14" name="Freeform 14"/>
            <p:cNvSpPr/>
            <p:nvPr/>
          </p:nvSpPr>
          <p:spPr>
            <a:xfrm>
              <a:off x="0" y="0"/>
              <a:ext cx="445759" cy="943406"/>
            </a:xfrm>
            <a:custGeom>
              <a:avLst/>
              <a:gdLst/>
              <a:ahLst/>
              <a:cxnLst/>
              <a:rect l="l" t="t" r="r" b="b"/>
              <a:pathLst>
                <a:path w="445759" h="943406">
                  <a:moveTo>
                    <a:pt x="0" y="0"/>
                  </a:moveTo>
                  <a:lnTo>
                    <a:pt x="445759" y="0"/>
                  </a:lnTo>
                  <a:lnTo>
                    <a:pt x="445759" y="943406"/>
                  </a:lnTo>
                  <a:lnTo>
                    <a:pt x="0" y="943406"/>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5" name="TextBox 15"/>
            <p:cNvSpPr txBox="1"/>
            <p:nvPr/>
          </p:nvSpPr>
          <p:spPr>
            <a:xfrm>
              <a:off x="595487" y="170019"/>
              <a:ext cx="4802373" cy="659776"/>
            </a:xfrm>
            <a:prstGeom prst="rect">
              <a:avLst/>
            </a:prstGeom>
          </p:spPr>
          <p:txBody>
            <a:bodyPr lIns="0" tIns="0" rIns="0" bIns="0" rtlCol="0" anchor="t">
              <a:spAutoFit/>
            </a:bodyPr>
            <a:lstStyle/>
            <a:p>
              <a:pPr algn="ctr">
                <a:lnSpc>
                  <a:spcPts val="4267"/>
                </a:lnSpc>
              </a:pPr>
              <a:r>
                <a:rPr lang="en-US" sz="3047" b="1">
                  <a:solidFill>
                    <a:srgbClr val="231F20"/>
                  </a:solidFill>
                  <a:latin typeface="Canva Sans Bold"/>
                  <a:ea typeface="Canva Sans Bold"/>
                  <a:cs typeface="Canva Sans Bold"/>
                  <a:sym typeface="Canva Sans Bold"/>
                </a:rPr>
                <a:t>Invicta clamps</a:t>
              </a:r>
            </a:p>
          </p:txBody>
        </p:sp>
      </p:grpSp>
      <p:grpSp>
        <p:nvGrpSpPr>
          <p:cNvPr id="16" name="Group 16"/>
          <p:cNvGrpSpPr/>
          <p:nvPr/>
        </p:nvGrpSpPr>
        <p:grpSpPr>
          <a:xfrm>
            <a:off x="844063" y="5876984"/>
            <a:ext cx="4873628" cy="707555"/>
            <a:chOff x="0" y="0"/>
            <a:chExt cx="6498171" cy="943406"/>
          </a:xfrm>
        </p:grpSpPr>
        <p:sp>
          <p:nvSpPr>
            <p:cNvPr id="17" name="Freeform 17"/>
            <p:cNvSpPr/>
            <p:nvPr/>
          </p:nvSpPr>
          <p:spPr>
            <a:xfrm>
              <a:off x="0" y="0"/>
              <a:ext cx="1190975" cy="943406"/>
            </a:xfrm>
            <a:custGeom>
              <a:avLst/>
              <a:gdLst/>
              <a:ahLst/>
              <a:cxnLst/>
              <a:rect l="l" t="t" r="r" b="b"/>
              <a:pathLst>
                <a:path w="1190975" h="943406">
                  <a:moveTo>
                    <a:pt x="0" y="0"/>
                  </a:moveTo>
                  <a:lnTo>
                    <a:pt x="1190975" y="0"/>
                  </a:lnTo>
                  <a:lnTo>
                    <a:pt x="1190975" y="943406"/>
                  </a:lnTo>
                  <a:lnTo>
                    <a:pt x="0" y="94340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8" name="TextBox 18"/>
            <p:cNvSpPr txBox="1"/>
            <p:nvPr/>
          </p:nvSpPr>
          <p:spPr>
            <a:xfrm>
              <a:off x="1464206" y="44515"/>
              <a:ext cx="5033965" cy="783439"/>
            </a:xfrm>
            <a:prstGeom prst="rect">
              <a:avLst/>
            </a:prstGeom>
          </p:spPr>
          <p:txBody>
            <a:bodyPr lIns="0" tIns="0" rIns="0" bIns="0" rtlCol="0" anchor="t">
              <a:spAutoFit/>
            </a:bodyPr>
            <a:lstStyle/>
            <a:p>
              <a:pPr algn="ctr">
                <a:lnSpc>
                  <a:spcPts val="5019"/>
                </a:lnSpc>
              </a:pPr>
              <a:r>
                <a:rPr lang="en-US" sz="3585" b="1">
                  <a:solidFill>
                    <a:srgbClr val="231F20"/>
                  </a:solidFill>
                  <a:latin typeface="Canva Sans Bold"/>
                  <a:ea typeface="Canva Sans Bold"/>
                  <a:cs typeface="Canva Sans Bold"/>
                  <a:sym typeface="Canva Sans Bold"/>
                </a:rPr>
                <a:t>invictaclamps</a:t>
              </a:r>
            </a:p>
          </p:txBody>
        </p:sp>
      </p:grpSp>
      <p:grpSp>
        <p:nvGrpSpPr>
          <p:cNvPr id="19" name="Group 19"/>
          <p:cNvGrpSpPr/>
          <p:nvPr/>
        </p:nvGrpSpPr>
        <p:grpSpPr>
          <a:xfrm>
            <a:off x="824426" y="7708489"/>
            <a:ext cx="5205597" cy="713057"/>
            <a:chOff x="0" y="0"/>
            <a:chExt cx="6940796" cy="950743"/>
          </a:xfrm>
        </p:grpSpPr>
        <p:sp>
          <p:nvSpPr>
            <p:cNvPr id="20" name="Freeform 20"/>
            <p:cNvSpPr/>
            <p:nvPr/>
          </p:nvSpPr>
          <p:spPr>
            <a:xfrm>
              <a:off x="0" y="0"/>
              <a:ext cx="950743" cy="950743"/>
            </a:xfrm>
            <a:custGeom>
              <a:avLst/>
              <a:gdLst/>
              <a:ahLst/>
              <a:cxnLst/>
              <a:rect l="l" t="t" r="r" b="b"/>
              <a:pathLst>
                <a:path w="950743" h="950743">
                  <a:moveTo>
                    <a:pt x="0" y="0"/>
                  </a:moveTo>
                  <a:lnTo>
                    <a:pt x="950743" y="0"/>
                  </a:lnTo>
                  <a:lnTo>
                    <a:pt x="950743" y="950743"/>
                  </a:lnTo>
                  <a:lnTo>
                    <a:pt x="0" y="9507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1" name="TextBox 21"/>
            <p:cNvSpPr txBox="1"/>
            <p:nvPr/>
          </p:nvSpPr>
          <p:spPr>
            <a:xfrm>
              <a:off x="1194560" y="-3378"/>
              <a:ext cx="5746236" cy="787701"/>
            </a:xfrm>
            <a:prstGeom prst="rect">
              <a:avLst/>
            </a:prstGeom>
          </p:spPr>
          <p:txBody>
            <a:bodyPr lIns="0" tIns="0" rIns="0" bIns="0" rtlCol="0" anchor="t">
              <a:spAutoFit/>
            </a:bodyPr>
            <a:lstStyle/>
            <a:p>
              <a:pPr algn="ctr">
                <a:lnSpc>
                  <a:spcPts val="5020"/>
                </a:lnSpc>
              </a:pPr>
              <a:r>
                <a:rPr lang="en-US" sz="3585" b="1">
                  <a:solidFill>
                    <a:srgbClr val="231F20"/>
                  </a:solidFill>
                  <a:latin typeface="Canva Sans Bold"/>
                  <a:ea typeface="Canva Sans Bold"/>
                  <a:cs typeface="Canva Sans Bold"/>
                  <a:sym typeface="Canva Sans Bold"/>
                </a:rPr>
                <a:t>@invictaclamps</a:t>
              </a:r>
            </a:p>
          </p:txBody>
        </p:sp>
      </p:grpSp>
      <p:sp>
        <p:nvSpPr>
          <p:cNvPr id="22" name="TextBox 22"/>
          <p:cNvSpPr txBox="1"/>
          <p:nvPr/>
        </p:nvSpPr>
        <p:spPr>
          <a:xfrm>
            <a:off x="1902663" y="2343095"/>
            <a:ext cx="3555790" cy="607445"/>
          </a:xfrm>
          <a:prstGeom prst="rect">
            <a:avLst/>
          </a:prstGeom>
        </p:spPr>
        <p:txBody>
          <a:bodyPr lIns="0" tIns="0" rIns="0" bIns="0" rtlCol="0" anchor="t">
            <a:spAutoFit/>
          </a:bodyPr>
          <a:lstStyle/>
          <a:p>
            <a:pPr algn="ctr">
              <a:lnSpc>
                <a:spcPts val="5020"/>
              </a:lnSpc>
            </a:pPr>
            <a:r>
              <a:rPr lang="en-US" sz="3585" b="1">
                <a:solidFill>
                  <a:srgbClr val="231F20"/>
                </a:solidFill>
                <a:latin typeface="Canva Sans Bold"/>
                <a:ea typeface="Canva Sans Bold"/>
                <a:cs typeface="Canva Sans Bold"/>
                <a:sym typeface="Canva Sans Bold"/>
              </a:rPr>
              <a:t>Invicta clamps</a:t>
            </a:r>
          </a:p>
        </p:txBody>
      </p:sp>
      <p:sp>
        <p:nvSpPr>
          <p:cNvPr id="23" name="Freeform 23"/>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18"/>
            <a:stretch>
              <a:fillRect t="-111574" b="-88329"/>
            </a:stretch>
          </a:blipFill>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7677444" y="2922805"/>
            <a:ext cx="10153356" cy="2333972"/>
          </a:xfrm>
          <a:prstGeom prst="rect">
            <a:avLst/>
          </a:prstGeom>
        </p:spPr>
        <p:txBody>
          <a:bodyPr wrap="square" lIns="0" tIns="0" rIns="0" bIns="0" rtlCol="0" anchor="t">
            <a:spAutoFit/>
          </a:bodyPr>
          <a:lstStyle/>
          <a:p>
            <a:pPr algn="ctr">
              <a:lnSpc>
                <a:spcPts val="18215"/>
              </a:lnSpc>
            </a:pPr>
            <a:r>
              <a:rPr lang="en-US" sz="13011" b="1" dirty="0">
                <a:solidFill>
                  <a:srgbClr val="000000"/>
                </a:solidFill>
                <a:latin typeface="Canva Sans Bold"/>
                <a:ea typeface="Canva Sans Bold"/>
                <a:cs typeface="Canva Sans Bold"/>
                <a:sym typeface="Canva Sans Bold"/>
              </a:rPr>
              <a:t>THANK YOU</a:t>
            </a:r>
          </a:p>
        </p:txBody>
      </p:sp>
      <p:sp>
        <p:nvSpPr>
          <p:cNvPr id="3" name="Freeform 3"/>
          <p:cNvSpPr/>
          <p:nvPr/>
        </p:nvSpPr>
        <p:spPr>
          <a:xfrm>
            <a:off x="0" y="0"/>
            <a:ext cx="3080295" cy="1028700"/>
          </a:xfrm>
          <a:custGeom>
            <a:avLst/>
            <a:gdLst/>
            <a:ahLst/>
            <a:cxnLst/>
            <a:rect l="l" t="t" r="r" b="b"/>
            <a:pathLst>
              <a:path w="3080295" h="1028700">
                <a:moveTo>
                  <a:pt x="0" y="0"/>
                </a:moveTo>
                <a:lnTo>
                  <a:pt x="3080295" y="0"/>
                </a:lnTo>
                <a:lnTo>
                  <a:pt x="3080295" y="1028700"/>
                </a:lnTo>
                <a:lnTo>
                  <a:pt x="0" y="1028700"/>
                </a:lnTo>
                <a:lnTo>
                  <a:pt x="0" y="0"/>
                </a:lnTo>
                <a:close/>
              </a:path>
            </a:pathLst>
          </a:custGeom>
          <a:blipFill>
            <a:blip r:embed="rId2"/>
            <a:stretch>
              <a:fillRect t="-111574" b="-88329"/>
            </a:stretch>
          </a:blipFill>
        </p:spPr>
      </p:sp>
      <p:sp>
        <p:nvSpPr>
          <p:cNvPr id="4" name="Freeform 4"/>
          <p:cNvSpPr/>
          <p:nvPr/>
        </p:nvSpPr>
        <p:spPr>
          <a:xfrm>
            <a:off x="1125739" y="2271306"/>
            <a:ext cx="2742358" cy="2497544"/>
          </a:xfrm>
          <a:custGeom>
            <a:avLst/>
            <a:gdLst/>
            <a:ahLst/>
            <a:cxnLst/>
            <a:rect l="l" t="t" r="r" b="b"/>
            <a:pathLst>
              <a:path w="2742358" h="2497544">
                <a:moveTo>
                  <a:pt x="0" y="0"/>
                </a:moveTo>
                <a:lnTo>
                  <a:pt x="2742358" y="0"/>
                </a:lnTo>
                <a:lnTo>
                  <a:pt x="2742358" y="2497544"/>
                </a:lnTo>
                <a:lnTo>
                  <a:pt x="0" y="2497544"/>
                </a:lnTo>
                <a:lnTo>
                  <a:pt x="0" y="0"/>
                </a:lnTo>
                <a:close/>
              </a:path>
            </a:pathLst>
          </a:custGeom>
          <a:blipFill>
            <a:blip r:embed="rId3"/>
            <a:stretch>
              <a:fillRect t="-9830" r="-396639" b="-165937"/>
            </a:stretch>
          </a:blipFill>
        </p:spPr>
      </p:sp>
      <p:sp>
        <p:nvSpPr>
          <p:cNvPr id="5" name="Freeform 5"/>
          <p:cNvSpPr/>
          <p:nvPr/>
        </p:nvSpPr>
        <p:spPr>
          <a:xfrm>
            <a:off x="4122431" y="3373471"/>
            <a:ext cx="2600999" cy="2278670"/>
          </a:xfrm>
          <a:custGeom>
            <a:avLst/>
            <a:gdLst/>
            <a:ahLst/>
            <a:cxnLst/>
            <a:rect l="l" t="t" r="r" b="b"/>
            <a:pathLst>
              <a:path w="2600999" h="2278670">
                <a:moveTo>
                  <a:pt x="0" y="0"/>
                </a:moveTo>
                <a:lnTo>
                  <a:pt x="2600999" y="0"/>
                </a:lnTo>
                <a:lnTo>
                  <a:pt x="2600999" y="2278670"/>
                </a:lnTo>
                <a:lnTo>
                  <a:pt x="0" y="2278670"/>
                </a:lnTo>
                <a:lnTo>
                  <a:pt x="0" y="0"/>
                </a:lnTo>
                <a:close/>
              </a:path>
            </a:pathLst>
          </a:custGeom>
          <a:blipFill>
            <a:blip r:embed="rId3"/>
            <a:stretch>
              <a:fillRect l="-113919" t="-11195" r="-280417" b="-174151"/>
            </a:stretch>
          </a:blipFill>
        </p:spPr>
      </p:sp>
      <p:sp>
        <p:nvSpPr>
          <p:cNvPr id="6" name="Freeform 6"/>
          <p:cNvSpPr/>
          <p:nvPr/>
        </p:nvSpPr>
        <p:spPr>
          <a:xfrm>
            <a:off x="1540147" y="4768850"/>
            <a:ext cx="3521245" cy="3096370"/>
          </a:xfrm>
          <a:custGeom>
            <a:avLst/>
            <a:gdLst/>
            <a:ahLst/>
            <a:cxnLst/>
            <a:rect l="l" t="t" r="r" b="b"/>
            <a:pathLst>
              <a:path w="3521245" h="3096370">
                <a:moveTo>
                  <a:pt x="0" y="0"/>
                </a:moveTo>
                <a:lnTo>
                  <a:pt x="3521245" y="0"/>
                </a:lnTo>
                <a:lnTo>
                  <a:pt x="3521245" y="3096370"/>
                </a:lnTo>
                <a:lnTo>
                  <a:pt x="0" y="3096370"/>
                </a:lnTo>
                <a:lnTo>
                  <a:pt x="0" y="0"/>
                </a:lnTo>
                <a:close/>
              </a:path>
            </a:pathLst>
          </a:custGeom>
          <a:blipFill>
            <a:blip r:embed="rId4"/>
            <a:stretch>
              <a:fillRect r="-337976" b="-154017"/>
            </a:stretch>
          </a:blipFill>
        </p:spPr>
      </p:sp>
      <p:sp>
        <p:nvSpPr>
          <p:cNvPr id="7" name="Freeform 7"/>
          <p:cNvSpPr/>
          <p:nvPr/>
        </p:nvSpPr>
        <p:spPr>
          <a:xfrm>
            <a:off x="6282874" y="6101518"/>
            <a:ext cx="3535787" cy="2110364"/>
          </a:xfrm>
          <a:custGeom>
            <a:avLst/>
            <a:gdLst/>
            <a:ahLst/>
            <a:cxnLst/>
            <a:rect l="l" t="t" r="r" b="b"/>
            <a:pathLst>
              <a:path w="3535787" h="2110364">
                <a:moveTo>
                  <a:pt x="0" y="0"/>
                </a:moveTo>
                <a:lnTo>
                  <a:pt x="3535787" y="0"/>
                </a:lnTo>
                <a:lnTo>
                  <a:pt x="3535787" y="2110364"/>
                </a:lnTo>
                <a:lnTo>
                  <a:pt x="0" y="2110364"/>
                </a:lnTo>
                <a:lnTo>
                  <a:pt x="0" y="0"/>
                </a:lnTo>
                <a:close/>
              </a:path>
            </a:pathLst>
          </a:custGeom>
          <a:blipFill>
            <a:blip r:embed="rId5"/>
            <a:stretch>
              <a:fillRect t="-6742" r="-157173" b="-148862"/>
            </a:stretch>
          </a:blipFill>
        </p:spPr>
      </p:sp>
      <p:sp>
        <p:nvSpPr>
          <p:cNvPr id="8" name="Freeform 8"/>
          <p:cNvSpPr/>
          <p:nvPr/>
        </p:nvSpPr>
        <p:spPr>
          <a:xfrm>
            <a:off x="11661031" y="5692980"/>
            <a:ext cx="2885439" cy="2518901"/>
          </a:xfrm>
          <a:custGeom>
            <a:avLst/>
            <a:gdLst/>
            <a:ahLst/>
            <a:cxnLst/>
            <a:rect l="l" t="t" r="r" b="b"/>
            <a:pathLst>
              <a:path w="2885439" h="2518901">
                <a:moveTo>
                  <a:pt x="0" y="0"/>
                </a:moveTo>
                <a:lnTo>
                  <a:pt x="2885439" y="0"/>
                </a:lnTo>
                <a:lnTo>
                  <a:pt x="2885439" y="2518902"/>
                </a:lnTo>
                <a:lnTo>
                  <a:pt x="0" y="2518902"/>
                </a:lnTo>
                <a:lnTo>
                  <a:pt x="0" y="0"/>
                </a:lnTo>
                <a:close/>
              </a:path>
            </a:pathLst>
          </a:custGeom>
          <a:blipFill>
            <a:blip r:embed="rId6"/>
            <a:stretch>
              <a:fillRect l="-12518" r="-13492" b="-18901"/>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1020</Words>
  <Application>Microsoft Office PowerPoint</Application>
  <PresentationFormat>Custom</PresentationFormat>
  <Paragraphs>126</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Canva Sans Bold</vt:lpstr>
      <vt:lpstr>Calibri</vt:lpstr>
      <vt:lpstr>Arial</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INVICTA PPT</dc:title>
  <cp:lastModifiedBy>REX CONSOLIDATED</cp:lastModifiedBy>
  <cp:revision>13</cp:revision>
  <dcterms:created xsi:type="dcterms:W3CDTF">2006-08-16T00:00:00Z</dcterms:created>
  <dcterms:modified xsi:type="dcterms:W3CDTF">2025-06-28T12:09:59Z</dcterms:modified>
  <dc:identifier>DAGoQqn8BeI</dc:identifier>
</cp:coreProperties>
</file>